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7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8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9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976" r:id="rId2"/>
    <p:sldMasterId id="2147485091" r:id="rId3"/>
    <p:sldMasterId id="2147485127" r:id="rId4"/>
    <p:sldMasterId id="2147485140" r:id="rId5"/>
    <p:sldMasterId id="2147485156" r:id="rId6"/>
    <p:sldMasterId id="2147485168" r:id="rId7"/>
    <p:sldMasterId id="2147485184" r:id="rId8"/>
    <p:sldMasterId id="2147485196" r:id="rId9"/>
    <p:sldMasterId id="2147485212" r:id="rId10"/>
  </p:sldMasterIdLst>
  <p:notesMasterIdLst>
    <p:notesMasterId r:id="rId92"/>
  </p:notesMasterIdLst>
  <p:handoutMasterIdLst>
    <p:handoutMasterId r:id="rId93"/>
  </p:handoutMasterIdLst>
  <p:sldIdLst>
    <p:sldId id="508" r:id="rId11"/>
    <p:sldId id="491" r:id="rId12"/>
    <p:sldId id="601" r:id="rId13"/>
    <p:sldId id="600" r:id="rId14"/>
    <p:sldId id="603" r:id="rId15"/>
    <p:sldId id="602" r:id="rId16"/>
    <p:sldId id="604" r:id="rId17"/>
    <p:sldId id="605" r:id="rId18"/>
    <p:sldId id="596" r:id="rId19"/>
    <p:sldId id="599" r:id="rId20"/>
    <p:sldId id="610" r:id="rId21"/>
    <p:sldId id="609" r:id="rId22"/>
    <p:sldId id="597" r:id="rId23"/>
    <p:sldId id="608" r:id="rId24"/>
    <p:sldId id="511" r:id="rId25"/>
    <p:sldId id="513" r:id="rId26"/>
    <p:sldId id="517" r:id="rId27"/>
    <p:sldId id="518" r:id="rId28"/>
    <p:sldId id="569" r:id="rId29"/>
    <p:sldId id="579" r:id="rId30"/>
    <p:sldId id="410" r:id="rId31"/>
    <p:sldId id="584" r:id="rId32"/>
    <p:sldId id="585" r:id="rId33"/>
    <p:sldId id="586" r:id="rId34"/>
    <p:sldId id="587" r:id="rId35"/>
    <p:sldId id="588" r:id="rId36"/>
    <p:sldId id="612" r:id="rId37"/>
    <p:sldId id="613" r:id="rId38"/>
    <p:sldId id="589" r:id="rId39"/>
    <p:sldId id="590" r:id="rId40"/>
    <p:sldId id="593" r:id="rId41"/>
    <p:sldId id="611" r:id="rId42"/>
    <p:sldId id="642" r:id="rId43"/>
    <p:sldId id="504" r:id="rId44"/>
    <p:sldId id="520" r:id="rId45"/>
    <p:sldId id="524" r:id="rId46"/>
    <p:sldId id="525" r:id="rId47"/>
    <p:sldId id="526" r:id="rId48"/>
    <p:sldId id="527" r:id="rId49"/>
    <p:sldId id="528" r:id="rId50"/>
    <p:sldId id="529" r:id="rId51"/>
    <p:sldId id="530" r:id="rId52"/>
    <p:sldId id="531" r:id="rId53"/>
    <p:sldId id="532" r:id="rId54"/>
    <p:sldId id="533" r:id="rId55"/>
    <p:sldId id="534" r:id="rId56"/>
    <p:sldId id="535" r:id="rId57"/>
    <p:sldId id="536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51" r:id="rId73"/>
    <p:sldId id="552" r:id="rId74"/>
    <p:sldId id="553" r:id="rId75"/>
    <p:sldId id="554" r:id="rId76"/>
    <p:sldId id="555" r:id="rId77"/>
    <p:sldId id="556" r:id="rId78"/>
    <p:sldId id="557" r:id="rId79"/>
    <p:sldId id="558" r:id="rId80"/>
    <p:sldId id="559" r:id="rId81"/>
    <p:sldId id="560" r:id="rId82"/>
    <p:sldId id="561" r:id="rId83"/>
    <p:sldId id="614" r:id="rId84"/>
    <p:sldId id="615" r:id="rId85"/>
    <p:sldId id="616" r:id="rId86"/>
    <p:sldId id="617" r:id="rId87"/>
    <p:sldId id="618" r:id="rId88"/>
    <p:sldId id="619" r:id="rId89"/>
    <p:sldId id="620" r:id="rId90"/>
    <p:sldId id="568" r:id="rId91"/>
  </p:sldIdLst>
  <p:sldSz cx="9144000" cy="6858000" type="screen4x3"/>
  <p:notesSz cx="9928225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9900"/>
    <a:srgbClr val="0033CC"/>
    <a:srgbClr val="339933"/>
    <a:srgbClr val="333300"/>
    <a:srgbClr val="FFFF00"/>
    <a:srgbClr val="000066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15" autoAdjust="0"/>
    <p:restoredTop sz="86562" autoAdjust="0"/>
  </p:normalViewPr>
  <p:slideViewPr>
    <p:cSldViewPr>
      <p:cViewPr varScale="1">
        <p:scale>
          <a:sx n="75" d="100"/>
          <a:sy n="75" d="100"/>
        </p:scale>
        <p:origin x="-1517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0.xml"/><Relationship Id="rId95" Type="http://schemas.openxmlformats.org/officeDocument/2006/relationships/viewProps" Target="viewProps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slide" Target="slides/slide8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8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5" Type="http://schemas.openxmlformats.org/officeDocument/2006/relationships/image" Target="../media/image86.wmf"/><Relationship Id="rId4" Type="http://schemas.openxmlformats.org/officeDocument/2006/relationships/image" Target="../media/image5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6" Type="http://schemas.openxmlformats.org/officeDocument/2006/relationships/image" Target="../media/image109.wmf"/><Relationship Id="rId5" Type="http://schemas.openxmlformats.org/officeDocument/2006/relationships/image" Target="../media/image108.wmf"/><Relationship Id="rId4" Type="http://schemas.openxmlformats.org/officeDocument/2006/relationships/image" Target="../media/image107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5569" tIns="47784" rIns="95569" bIns="47784" rtlCol="0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4513" y="0"/>
            <a:ext cx="4302125" cy="339725"/>
          </a:xfrm>
          <a:prstGeom prst="rect">
            <a:avLst/>
          </a:prstGeom>
        </p:spPr>
        <p:txBody>
          <a:bodyPr vert="horz" lIns="95569" tIns="47784" rIns="95569" bIns="47784" rtlCol="0"/>
          <a:lstStyle>
            <a:lvl1pPr algn="r" eaLnBrk="1" hangingPunct="1">
              <a:defRPr sz="1300"/>
            </a:lvl1pPr>
          </a:lstStyle>
          <a:p>
            <a:pPr>
              <a:defRPr/>
            </a:pPr>
            <a:fld id="{0DD04BEF-B156-4F6E-AC33-DFB2A59AA6C7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5569" tIns="47784" rIns="95569" bIns="47784" rtlCol="0" anchor="b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4513" y="6456363"/>
            <a:ext cx="4302125" cy="339725"/>
          </a:xfrm>
          <a:prstGeom prst="rect">
            <a:avLst/>
          </a:prstGeom>
        </p:spPr>
        <p:txBody>
          <a:bodyPr vert="horz" wrap="square" lIns="95569" tIns="47784" rIns="95569" bIns="477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04F19263-F46B-4FEE-A222-CDCB7681A8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049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5569" tIns="47784" rIns="95569" bIns="47784" rtlCol="0"/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4513" y="0"/>
            <a:ext cx="4302125" cy="339725"/>
          </a:xfrm>
          <a:prstGeom prst="rect">
            <a:avLst/>
          </a:prstGeom>
        </p:spPr>
        <p:txBody>
          <a:bodyPr vert="horz" lIns="95569" tIns="47784" rIns="95569" bIns="47784" rtlCol="0"/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FE0FA50D-4834-4663-A8EE-97AA57221429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9" tIns="47784" rIns="95569" bIns="47784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775" y="3228975"/>
            <a:ext cx="7940675" cy="3057525"/>
          </a:xfrm>
          <a:prstGeom prst="rect">
            <a:avLst/>
          </a:prstGeom>
        </p:spPr>
        <p:txBody>
          <a:bodyPr vert="horz" lIns="95569" tIns="47784" rIns="95569" bIns="47784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5569" tIns="47784" rIns="95569" bIns="47784" rtlCol="0" anchor="b"/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4513" y="6456363"/>
            <a:ext cx="4302125" cy="339725"/>
          </a:xfrm>
          <a:prstGeom prst="rect">
            <a:avLst/>
          </a:prstGeom>
        </p:spPr>
        <p:txBody>
          <a:bodyPr vert="horz" wrap="square" lIns="95569" tIns="47784" rIns="95569" bIns="477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140E0145-64AF-4A5D-9948-6DF18B6FB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8739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0E0145-64AF-4A5D-9948-6DF18B6FB387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2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2351E16-C5D7-4ED1-9E34-877CF7FC545C}" type="slidenum">
              <a:rPr lang="en-US" altLang="zh-CN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4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哥色特，其笔名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Student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比他的真名更为人所知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. 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奈曼曾指出，许多统计学家在哥色特于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1937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年去世后，尚不知他就是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Student, 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因此我们也从众，在下文中用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Student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来称呼他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lang="zh-CN" alt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哥色特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1876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年出生于坎特伯雷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. 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他曾在温彻斯特大学和牛津大学就读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. 1899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年作为一名酿酒师进入爱尔兰的都柏林一家啤酒厂工作，在那里他涉及到有关酿造过程的数据处理问题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. </a:t>
            </a:r>
            <a:endParaRPr lang="zh-CN" alt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1906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到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1907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年他有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年的时间去皮尔逊那里学习和研究统计学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. 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他着重关心的是由人为试验下所得的少量数据的统计分析问题，在当时这是一个全新的课题，因为如前面曾指出的，当时统计学中占主导地位的卡尔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·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皮尔逊学派强调的是由自然观察得来的大量数据的统计处理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这一研究的成果，就是前面曾多次讲到过的那篇使他名垂统计史册的论文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均值的或然误差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》.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该文一开始有一段很长的导言，说明他考虑这个问题的动因，大略是：总所周知，当样本量很大时，基于正态（即认</a:t>
            </a:r>
            <a:r>
              <a:rPr lang="en-US" altLang="zh-CN" baseline="-25000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为正态分布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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本书作者注）的方法是可信的，但没有人很清楚地告诉过我们：样本量的“大”和“小”的界限在哪里，而本文的目的是定出这样的一个界限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lang="zh-CN" alt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3FCC38B-6F54-4AE6-8A67-29511960B67D}" type="slidenum">
              <a:rPr lang="en-US" altLang="zh-CN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73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3EFF2D-6618-451F-BE7C-3A1F2D66F8A0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6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0E0145-64AF-4A5D-9948-6DF18B6FB387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14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0E0145-64AF-4A5D-9948-6DF18B6FB387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47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0E0145-64AF-4A5D-9948-6DF18B6FB387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2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0E0145-64AF-4A5D-9948-6DF18B6FB387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5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0E0145-64AF-4A5D-9948-6DF18B6FB387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51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10DE6-CF4B-4E6C-84E0-1541CDA2CD09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145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0E0145-64AF-4A5D-9948-6DF18B6FB387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398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263900" y="509588"/>
            <a:ext cx="3400425" cy="25495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5849F42C-2DAE-424C-A4B8-3140182C3E9F}" type="slidenum">
              <a: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36</a:t>
            </a:fld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36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9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5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33C6C-5883-447F-9263-D0EF373B98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975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50B04-DA8D-498F-B797-3AB84374A3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5998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85483506-C179-45D1-823A-7965BEE2D3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20525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302FB-8796-469D-B88C-A487C31C0E32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D72E90-CDCE-4866-BFCB-73E77A0E3B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5365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E22DB-41BB-4DF6-8617-B72C9649DAA0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C3C408-6124-40F4-862A-0CCEB9989B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6161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DE7B1-5907-40E5-9310-B854A28301A4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C0A15A-89B5-46FD-825F-A95CB371CEE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86882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6C939-81C5-4249-9F7D-6FBA6335CC78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371D47-FDE3-4FC2-A169-DF9451A697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1268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35FFA-E4A2-4DB0-B034-63180261A558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1438A6-11BB-4CF4-ACDE-EDCE342530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3963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D7F45-86ED-47CC-BDA9-599E08C3ADCB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B1CEE7-F97F-4771-BF83-C6083BCC2C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1221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194C5-8099-4D01-BF4D-358C08DFDEF1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D2130-C0BD-4D50-8C32-A2E425D56D2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9754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85C52-286E-4D04-92B0-4F12D5278712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54282-274C-43B1-88A5-95BBFB40143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27396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5EFD9-44F6-4469-8DC0-C8B943D6DB60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2F9D27-BAD3-4854-8E01-7A6897280D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923F3-E98B-48C6-89EC-2F53475C0B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28028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77508-C47D-41A0-9313-B41B6C67AA05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5A43FD-7958-4924-9084-0F021E9CE0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8621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4786F-9228-4472-81B8-66BFEF5A6388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B00528-D7A4-443A-8F1B-3462E0F726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1408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754AEF-526D-49E5-AD17-F7E0B65877E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495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12D579-8512-4FC5-AC9D-8BA0EC38D70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82854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306EC7-6653-412F-842C-9B882C4F51C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87629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61B3E2-D65B-4493-B78B-FC78F42EF1F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7041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DA6E7F-5234-495C-8DE4-7CA9EF42EF8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819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D415E5-5BCC-4656-A298-61F5DAF154A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3520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7D2BE-A3C4-45FA-9065-D234382E531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650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7542FD-277F-4446-A3C7-A4037C806D0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286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1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9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9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C6FB1-42BA-4294-B491-23A4049760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204479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6A033B-5216-431F-862F-2CE38B4D4BA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91700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689FCD-E8F1-48D9-AAF1-0BA78D9E8BC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533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E29766-6E3D-4A3A-B33D-AFCCF376874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2034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21911-22B7-4648-8694-5852827EF42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1000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96B3AD-7AF6-4C4A-BA20-A168E492C1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975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2409EB-54AB-4E29-858B-6AE666C45CD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2959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24AD2C-DD85-4C58-9ADA-4262BFA3A30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794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9358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56294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96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9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30087-FE74-465A-AEC3-F604DEC600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110208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7679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5378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254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5035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0711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3982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8719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8597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413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469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4606C-E022-43A1-8399-641AB169E32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9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3EA99-CEBC-4C43-B864-2DA54AC8579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15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7F974-96AF-4B16-B25F-2C3A0280F2E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775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4A513-8C6D-49AD-989D-AA8D6749532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06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22EC9-3335-4367-82A9-B44DB59D7F8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BB0D9-0800-4CBB-A3E5-85D64B278C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5517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2141D-E5AD-4AF4-8039-5BE76E15CEC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09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BCCF0-044D-40EA-93F5-A030C531F69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302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87B37-CA55-4127-AC2B-86485FF744C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934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E5B4A-8A76-4C25-B13A-D25B387F73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672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1E45B-BEE2-4DEB-98A4-AB6ACB33765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451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4481A5-369F-4079-AC66-8E2EA7F0B0F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57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3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3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93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93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18650-C0EC-47B9-A31F-70DDD969294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732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40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DD11F-5197-4063-AEC0-33BEF0AB7FF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5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4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22945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83"/>
          <p:cNvSpPr txBox="1">
            <a:spLocks noChangeArrowheads="1"/>
          </p:cNvSpPr>
          <p:nvPr/>
        </p:nvSpPr>
        <p:spPr bwMode="gray">
          <a:xfrm>
            <a:off x="304800" y="152404"/>
            <a:ext cx="137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i="1">
                <a:solidFill>
                  <a:srgbClr val="FFFFFF"/>
                </a:solidFill>
              </a:rPr>
              <a:t>LOGO</a:t>
            </a:r>
          </a:p>
        </p:txBody>
      </p:sp>
      <p:pic>
        <p:nvPicPr>
          <p:cNvPr id="4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1" y="190503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9" descr="wuli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5"/>
            <a:ext cx="31432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7197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02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22945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83"/>
          <p:cNvSpPr txBox="1">
            <a:spLocks noChangeArrowheads="1"/>
          </p:cNvSpPr>
          <p:nvPr/>
        </p:nvSpPr>
        <p:spPr bwMode="gray">
          <a:xfrm>
            <a:off x="304800" y="152404"/>
            <a:ext cx="137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i="1">
                <a:solidFill>
                  <a:srgbClr val="FFFFFF"/>
                </a:solidFill>
              </a:rPr>
              <a:t>LOGO</a:t>
            </a:r>
          </a:p>
        </p:txBody>
      </p:sp>
      <p:pic>
        <p:nvPicPr>
          <p:cNvPr id="4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1" y="190503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9" descr="wuli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5"/>
            <a:ext cx="31432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13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D4255-893F-41E6-97DB-A9945CBCF8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15349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6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22945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83"/>
          <p:cNvSpPr txBox="1">
            <a:spLocks noChangeArrowheads="1"/>
          </p:cNvSpPr>
          <p:nvPr/>
        </p:nvSpPr>
        <p:spPr bwMode="gray">
          <a:xfrm>
            <a:off x="304800" y="152404"/>
            <a:ext cx="137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i="1">
                <a:solidFill>
                  <a:srgbClr val="FFFFFF"/>
                </a:solidFill>
              </a:rPr>
              <a:t>LOGO</a:t>
            </a:r>
          </a:p>
        </p:txBody>
      </p:sp>
      <p:pic>
        <p:nvPicPr>
          <p:cNvPr id="4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1" y="190503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9" descr="wuli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5"/>
            <a:ext cx="31432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42297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4606C-E022-43A1-8399-641AB169E32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2118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3EA99-CEBC-4C43-B864-2DA54AC8579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793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7F974-96AF-4B16-B25F-2C3A0280F2E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941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4A513-8C6D-49AD-989D-AA8D6749532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45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22EC9-3335-4367-82A9-B44DB59D7F8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59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2141D-E5AD-4AF4-8039-5BE76E15CEC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9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BCCF0-044D-40EA-93F5-A030C531F69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740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87B37-CA55-4127-AC2B-86485FF744C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7653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E5B4A-8A76-4C25-B13A-D25B387F73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1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8438A-A280-46AC-BF69-CD6B8CB83F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15277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1E45B-BEE2-4DEB-98A4-AB6ACB33765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103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4481A5-369F-4079-AC66-8E2EA7F0B0F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413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3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3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93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93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18650-C0EC-47B9-A31F-70DDD969294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8043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40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DD11F-5197-4063-AEC0-33BEF0AB7FF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9633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4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22945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83"/>
          <p:cNvSpPr txBox="1">
            <a:spLocks noChangeArrowheads="1"/>
          </p:cNvSpPr>
          <p:nvPr/>
        </p:nvSpPr>
        <p:spPr bwMode="gray">
          <a:xfrm>
            <a:off x="304800" y="152404"/>
            <a:ext cx="137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i="1">
                <a:solidFill>
                  <a:srgbClr val="FFFFFF"/>
                </a:solidFill>
              </a:rPr>
              <a:t>LOGO</a:t>
            </a:r>
          </a:p>
        </p:txBody>
      </p:sp>
      <p:pic>
        <p:nvPicPr>
          <p:cNvPr id="4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1" y="190503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9" descr="wuli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5"/>
            <a:ext cx="31432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37419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58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22945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83"/>
          <p:cNvSpPr txBox="1">
            <a:spLocks noChangeArrowheads="1"/>
          </p:cNvSpPr>
          <p:nvPr/>
        </p:nvSpPr>
        <p:spPr bwMode="gray">
          <a:xfrm>
            <a:off x="304800" y="152404"/>
            <a:ext cx="137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i="1">
                <a:solidFill>
                  <a:srgbClr val="FFFFFF"/>
                </a:solidFill>
              </a:rPr>
              <a:t>LOGO</a:t>
            </a:r>
          </a:p>
        </p:txBody>
      </p:sp>
      <p:pic>
        <p:nvPicPr>
          <p:cNvPr id="4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1" y="190503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9" descr="wuli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5"/>
            <a:ext cx="31432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9825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82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22945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83"/>
          <p:cNvSpPr txBox="1">
            <a:spLocks noChangeArrowheads="1"/>
          </p:cNvSpPr>
          <p:nvPr/>
        </p:nvSpPr>
        <p:spPr bwMode="gray">
          <a:xfrm>
            <a:off x="304800" y="152404"/>
            <a:ext cx="137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i="1">
                <a:solidFill>
                  <a:srgbClr val="FFFFFF"/>
                </a:solidFill>
              </a:rPr>
              <a:t>LOGO</a:t>
            </a:r>
          </a:p>
        </p:txBody>
      </p:sp>
      <p:pic>
        <p:nvPicPr>
          <p:cNvPr id="4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1" y="190503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9" descr="wuli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5"/>
            <a:ext cx="31432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5449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06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22945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83"/>
          <p:cNvSpPr txBox="1">
            <a:spLocks noChangeArrowheads="1"/>
          </p:cNvSpPr>
          <p:nvPr/>
        </p:nvSpPr>
        <p:spPr bwMode="gray">
          <a:xfrm>
            <a:off x="304800" y="152404"/>
            <a:ext cx="137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i="1">
                <a:solidFill>
                  <a:srgbClr val="FFFFFF"/>
                </a:solidFill>
              </a:rPr>
              <a:t>LOGO</a:t>
            </a:r>
          </a:p>
        </p:txBody>
      </p:sp>
      <p:pic>
        <p:nvPicPr>
          <p:cNvPr id="4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1" y="190503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9" descr="wuli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5"/>
            <a:ext cx="31432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67208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382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88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D331B-A59F-442E-935B-7CAD933A97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5816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638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1121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144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677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756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531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460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83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280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52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E9168-3FC7-46D3-B919-DFF594B506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41948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E919D-748E-4883-AC47-9FA8ED3680C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8079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25205-3D4F-46AA-B1F7-67EC2924A19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976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08C03-E3D6-44D7-B5E5-CB8AFE41967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435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B018D-276C-4DFB-8C57-4C4A3CE561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01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1FDAD-6F0F-4783-ADA9-32712D45D3C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9475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E3D8D-2B2F-47BE-8081-8E622DE40B9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2619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51CE9-E0F5-4BF1-94CD-76E3DF99DAD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999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A3458A-BFC4-4A92-8531-1693053CF24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3234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808AE-DF8E-4CDD-AC7D-0BCB85FDBED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338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A3AB6-8354-453A-84A3-ABE6AC05992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18DD1-1696-42A4-AF54-5410B14155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02287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22067-1CF8-4378-BF85-CCAB0AB619A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0459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906E8-3819-482D-937A-5380E739E45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251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91768-229C-4CAB-A790-3E4C2B09FA4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387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D6662-E6AE-4263-B9AA-560FABAE975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861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0C99E-EEE2-4FB7-8363-0F732516BE6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33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899100" y="914400"/>
            <a:ext cx="73494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225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99100" y="3560400"/>
            <a:ext cx="73494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511033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6300" y="1490400"/>
            <a:ext cx="82269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marR="0" lvl="1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85800" marR="0" lvl="2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028700" marR="0" lvl="3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371600" marR="0" lvl="4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00084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493100" y="3848400"/>
            <a:ext cx="58266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 b="1" i="0" u="none" strike="noStrike" kern="1200" cap="none" spc="225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493100" y="4615200"/>
            <a:ext cx="58266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350" b="0" i="0" u="none" strike="noStrike" kern="1200" cap="none" spc="113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97329"/>
      </p:ext>
    </p:extLst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6300" y="1501200"/>
            <a:ext cx="3882600" cy="4748400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808700" y="1501200"/>
            <a:ext cx="3882600" cy="4748400"/>
          </a:xfrm>
        </p:spPr>
        <p:txBody>
          <a:bodyPr lIns="90000" tIns="46800" rIns="90000" bIns="46800">
            <a:normAutofit/>
          </a:bodyPr>
          <a:lstStyle>
            <a:lvl1pPr marL="171450" indent="-171450">
              <a:lnSpc>
                <a:spcPct val="130000"/>
              </a:lnSpc>
              <a:buFont typeface="Wingdings" panose="05000000000000000000" pitchFamily="2" charset="2"/>
              <a:buChar char="l"/>
              <a:defRPr sz="1200" spc="113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130000"/>
              </a:lnSpc>
              <a:buFont typeface="Wingdings" panose="05000000000000000000" pitchFamily="2" charset="2"/>
              <a:buChar char="l"/>
              <a:defRPr sz="1200" spc="113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130000"/>
              </a:lnSpc>
              <a:buFont typeface="Wingdings" panose="05000000000000000000" pitchFamily="2" charset="2"/>
              <a:buChar char="l"/>
              <a:defRPr sz="1200" spc="113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130000"/>
              </a:lnSpc>
              <a:buFont typeface="Wingdings" panose="05000000000000000000" pitchFamily="2" charset="2"/>
              <a:buChar char="l"/>
              <a:defRPr sz="1200" spc="113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40102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456300" y="1429200"/>
            <a:ext cx="40068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6300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1421729"/>
            <a:ext cx="40068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5256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28E658-63A1-451D-B62F-E234544EE7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72737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00504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84853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300" y="1555200"/>
            <a:ext cx="38448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6858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l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63886809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200"/>
              </a:spcAft>
              <a:buNone/>
              <a:defRPr spc="22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200"/>
              </a:spcAft>
              <a:buNone/>
              <a:defRPr spc="22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200"/>
              </a:spcAft>
              <a:buNone/>
              <a:defRPr spc="22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200"/>
              </a:spcAft>
              <a:buNone/>
              <a:defRPr spc="22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200"/>
              </a:spcAft>
              <a:buNone/>
              <a:defRPr spc="22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52070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>
            <a:lvl1pPr marL="171450" indent="-171450">
              <a:lnSpc>
                <a:spcPct val="130000"/>
              </a:lnSpc>
              <a:buFont typeface="Wingdings" panose="05000000000000000000" pitchFamily="2" charset="2"/>
              <a:buChar char="l"/>
              <a:defRPr spc="11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14350" indent="-171450">
              <a:lnSpc>
                <a:spcPct val="130000"/>
              </a:lnSpc>
              <a:buFont typeface="Wingdings" panose="05000000000000000000" pitchFamily="2" charset="2"/>
              <a:buChar char="l"/>
              <a:defRPr spc="11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57250" indent="-171450">
              <a:lnSpc>
                <a:spcPct val="130000"/>
              </a:lnSpc>
              <a:buFont typeface="Wingdings" panose="05000000000000000000" pitchFamily="2" charset="2"/>
              <a:buChar char="l"/>
              <a:defRPr spc="11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150" indent="-171450">
              <a:lnSpc>
                <a:spcPct val="130000"/>
              </a:lnSpc>
              <a:buFont typeface="Wingdings" panose="05000000000000000000" pitchFamily="2" charset="2"/>
              <a:buChar char="l"/>
              <a:defRPr spc="11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543050" indent="-171450">
              <a:lnSpc>
                <a:spcPct val="130000"/>
              </a:lnSpc>
              <a:buFont typeface="Wingdings" panose="05000000000000000000" pitchFamily="2" charset="2"/>
              <a:buChar char="l"/>
              <a:defRPr spc="11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43677778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3641818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1ED27739-FD5B-4F68-8203-8F58C56D0DE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52857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13725100-71A7-40D5-B225-1A1C3F3DD8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08713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8310CA78-366C-4D41-948E-80130998E6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55487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315D126A-65BD-4587-87C3-B79878F402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171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E5AB6A-E712-4C1D-97B7-EA4A98CA45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26788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1F22D27A-397E-4BAD-B5E9-FFD79BAEC2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487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76C92C29-31E6-4339-BF58-7F1165C39B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099335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63226A0-0E28-44FF-A983-F574C1AF6F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53087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DA650405-48AA-40C1-A9D8-2F2FDFFD07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544201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2A69AE92-1800-44BE-B0F0-B2F1459144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24139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4FDB703-A6A2-4B4A-BEA5-3FEB2F7DB7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0402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721FD241-CE2A-4A9F-8F9C-86B6452E94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9050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948EBAEE-DB74-4725-8024-59C9550AB8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085908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EF3E8559-073A-4EBB-AF35-669FA41AB3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232466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2996C16-2FAC-43DD-908B-2D26044285D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695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6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76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ags" Target="../tags/tag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3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59829E3E-B0D2-415C-9922-2622725858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  <p:sldLayoutId id="2147484868" r:id="rId13"/>
    <p:sldLayoutId id="214748512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  <a:ea typeface="黑体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  <a:ea typeface="黑体" panose="020106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  <a:ea typeface="黑体" panose="02010609060101010101" pitchFamily="49" charset="-122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33" y="4390752"/>
            <a:ext cx="2471867" cy="245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5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3" r:id="rId1"/>
    <p:sldLayoutId id="2147485214" r:id="rId2"/>
    <p:sldLayoutId id="2147485215" r:id="rId3"/>
    <p:sldLayoutId id="2147485216" r:id="rId4"/>
    <p:sldLayoutId id="2147485217" r:id="rId5"/>
    <p:sldLayoutId id="2147485218" r:id="rId6"/>
    <p:sldLayoutId id="2147485219" r:id="rId7"/>
    <p:sldLayoutId id="2147485220" r:id="rId8"/>
    <p:sldLayoutId id="2147485221" r:id="rId9"/>
    <p:sldLayoutId id="2147485222" r:id="rId10"/>
    <p:sldLayoutId id="2147485223" r:id="rId11"/>
    <p:sldLayoutId id="214748522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5BB8310F-0A80-495C-8FFF-5A955245BA48}" type="slidenum">
              <a:rPr lang="en-US" altLang="zh-CN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7" r:id="rId1"/>
    <p:sldLayoutId id="2147484978" r:id="rId2"/>
    <p:sldLayoutId id="2147484979" r:id="rId3"/>
    <p:sldLayoutId id="2147484980" r:id="rId4"/>
    <p:sldLayoutId id="2147484981" r:id="rId5"/>
    <p:sldLayoutId id="2147484982" r:id="rId6"/>
    <p:sldLayoutId id="2147484983" r:id="rId7"/>
    <p:sldLayoutId id="2147484984" r:id="rId8"/>
    <p:sldLayoutId id="2147484985" r:id="rId9"/>
    <p:sldLayoutId id="2147484986" r:id="rId10"/>
    <p:sldLayoutId id="2147484987" r:id="rId11"/>
    <p:sldLayoutId id="2147484988" r:id="rId12"/>
    <p:sldLayoutId id="2147484989" r:id="rId13"/>
    <p:sldLayoutId id="2147484990" r:id="rId14"/>
    <p:sldLayoutId id="2147484992" r:id="rId15"/>
    <p:sldLayoutId id="2147484993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5BB8310F-0A80-495C-8FFF-5A955245BA48}" type="slidenum">
              <a:rPr lang="en-US" altLang="zh-CN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7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2" r:id="rId1"/>
    <p:sldLayoutId id="2147485093" r:id="rId2"/>
    <p:sldLayoutId id="2147485094" r:id="rId3"/>
    <p:sldLayoutId id="2147485095" r:id="rId4"/>
    <p:sldLayoutId id="2147485096" r:id="rId5"/>
    <p:sldLayoutId id="2147485097" r:id="rId6"/>
    <p:sldLayoutId id="2147485098" r:id="rId7"/>
    <p:sldLayoutId id="2147485099" r:id="rId8"/>
    <p:sldLayoutId id="2147485100" r:id="rId9"/>
    <p:sldLayoutId id="2147485101" r:id="rId10"/>
    <p:sldLayoutId id="2147485102" r:id="rId11"/>
    <p:sldLayoutId id="2147485103" r:id="rId12"/>
    <p:sldLayoutId id="2147485104" r:id="rId13"/>
    <p:sldLayoutId id="2147485105" r:id="rId14"/>
    <p:sldLayoutId id="2147485106" r:id="rId15"/>
    <p:sldLayoutId id="2147485107" r:id="rId16"/>
    <p:sldLayoutId id="2147485108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7C5C6-EDA4-4AB0-86D1-DBDB61573A3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ea typeface="黑体" panose="02010609060101010101" pitchFamily="49" charset="-122"/>
              </a:rPr>
              <a:pPr/>
              <a:t>2022/3/10</a:t>
            </a:fld>
            <a:endParaRPr lang="zh-CN" altLang="en-US">
              <a:solidFill>
                <a:prstClr val="black">
                  <a:tint val="75000"/>
                </a:prstClr>
              </a:solidFill>
              <a:ea typeface="黑体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  <a:ea typeface="黑体" panose="020106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089B-4CBE-486F-9257-D787DC9183FC}" type="slidenum">
              <a:rPr lang="zh-CN" altLang="en-US" smtClean="0">
                <a:solidFill>
                  <a:prstClr val="black">
                    <a:tint val="75000"/>
                  </a:prstClr>
                </a:solidFill>
                <a:ea typeface="黑体" panose="02010609060101010101" pitchFamily="49" charset="-122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33" y="4390752"/>
            <a:ext cx="2471867" cy="245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4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8" r:id="rId1"/>
    <p:sldLayoutId id="2147485129" r:id="rId2"/>
    <p:sldLayoutId id="2147485130" r:id="rId3"/>
    <p:sldLayoutId id="2147485131" r:id="rId4"/>
    <p:sldLayoutId id="2147485132" r:id="rId5"/>
    <p:sldLayoutId id="2147485133" r:id="rId6"/>
    <p:sldLayoutId id="2147485134" r:id="rId7"/>
    <p:sldLayoutId id="2147485135" r:id="rId8"/>
    <p:sldLayoutId id="2147485136" r:id="rId9"/>
    <p:sldLayoutId id="2147485137" r:id="rId10"/>
    <p:sldLayoutId id="2147485138" r:id="rId11"/>
    <p:sldLayoutId id="214748513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D6AFEEB-C919-44C9-9B04-B5559DD8B84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39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1" r:id="rId1"/>
    <p:sldLayoutId id="2147485142" r:id="rId2"/>
    <p:sldLayoutId id="2147485143" r:id="rId3"/>
    <p:sldLayoutId id="2147485144" r:id="rId4"/>
    <p:sldLayoutId id="2147485145" r:id="rId5"/>
    <p:sldLayoutId id="2147485146" r:id="rId6"/>
    <p:sldLayoutId id="2147485147" r:id="rId7"/>
    <p:sldLayoutId id="2147485148" r:id="rId8"/>
    <p:sldLayoutId id="2147485149" r:id="rId9"/>
    <p:sldLayoutId id="2147485150" r:id="rId10"/>
    <p:sldLayoutId id="2147485151" r:id="rId11"/>
    <p:sldLayoutId id="2147485152" r:id="rId12"/>
    <p:sldLayoutId id="2147485153" r:id="rId13"/>
    <p:sldLayoutId id="2147485154" r:id="rId14"/>
    <p:sldLayoutId id="2147485155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6300" y="608400"/>
            <a:ext cx="82269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6300" y="1515600"/>
            <a:ext cx="82269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2022/3/10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7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7" r:id="rId1"/>
    <p:sldLayoutId id="2147485158" r:id="rId2"/>
    <p:sldLayoutId id="2147485159" r:id="rId3"/>
    <p:sldLayoutId id="2147485160" r:id="rId4"/>
    <p:sldLayoutId id="2147485161" r:id="rId5"/>
    <p:sldLayoutId id="2147485162" r:id="rId6"/>
    <p:sldLayoutId id="2147485163" r:id="rId7"/>
    <p:sldLayoutId id="2147485164" r:id="rId8"/>
    <p:sldLayoutId id="2147485165" r:id="rId9"/>
    <p:sldLayoutId id="2147485166" r:id="rId10"/>
    <p:sldLayoutId id="2147485167" r:id="rId11"/>
  </p:sldLayoutIdLst>
  <p:hf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225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>
          <a:tab pos="1207294" algn="l"/>
        </a:tabLst>
        <a:defRPr sz="12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sz="12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fld id="{F8EA11D8-E753-475B-9648-D6353BD59CFF}" type="slidenum">
              <a:rPr lang="en-US" altLang="zh-CN" smtClean="0"/>
              <a:pPr/>
              <a:t>‹#›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9753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9" r:id="rId1"/>
    <p:sldLayoutId id="2147485170" r:id="rId2"/>
    <p:sldLayoutId id="2147485171" r:id="rId3"/>
    <p:sldLayoutId id="2147485172" r:id="rId4"/>
    <p:sldLayoutId id="2147485173" r:id="rId5"/>
    <p:sldLayoutId id="2147485174" r:id="rId6"/>
    <p:sldLayoutId id="2147485175" r:id="rId7"/>
    <p:sldLayoutId id="2147485176" r:id="rId8"/>
    <p:sldLayoutId id="2147485177" r:id="rId9"/>
    <p:sldLayoutId id="2147485178" r:id="rId10"/>
    <p:sldLayoutId id="2147485179" r:id="rId11"/>
    <p:sldLayoutId id="2147485180" r:id="rId12"/>
    <p:sldLayoutId id="2147485181" r:id="rId13"/>
    <p:sldLayoutId id="2147485182" r:id="rId14"/>
    <p:sldLayoutId id="214748518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49F361-F86B-467B-8539-C758F5BCDF48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C09D763F-8C8C-4F94-A924-F1834C1C93BF}" type="slidenum">
              <a:rPr lang="zh-CN" altLang="en-US" smtClean="0"/>
              <a:pPr/>
              <a:t>‹#›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2161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5" r:id="rId1"/>
    <p:sldLayoutId id="2147485186" r:id="rId2"/>
    <p:sldLayoutId id="2147485187" r:id="rId3"/>
    <p:sldLayoutId id="2147485188" r:id="rId4"/>
    <p:sldLayoutId id="2147485189" r:id="rId5"/>
    <p:sldLayoutId id="2147485190" r:id="rId6"/>
    <p:sldLayoutId id="2147485191" r:id="rId7"/>
    <p:sldLayoutId id="2147485192" r:id="rId8"/>
    <p:sldLayoutId id="2147485193" r:id="rId9"/>
    <p:sldLayoutId id="2147485194" r:id="rId10"/>
    <p:sldLayoutId id="21474851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A384D264-FFED-439C-ACD7-272755F5A97C}" type="slidenum">
              <a:rPr lang="en-US" altLang="zh-CN" smtClean="0">
                <a:solidFill>
                  <a:srgbClr val="000000"/>
                </a:solidFill>
              </a:rPr>
              <a:pPr/>
              <a:t>‹#›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0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200" r:id="rId4"/>
    <p:sldLayoutId id="2147485201" r:id="rId5"/>
    <p:sldLayoutId id="2147485202" r:id="rId6"/>
    <p:sldLayoutId id="2147485203" r:id="rId7"/>
    <p:sldLayoutId id="2147485204" r:id="rId8"/>
    <p:sldLayoutId id="2147485205" r:id="rId9"/>
    <p:sldLayoutId id="2147485206" r:id="rId10"/>
    <p:sldLayoutId id="2147485207" r:id="rId11"/>
    <p:sldLayoutId id="2147485208" r:id="rId12"/>
    <p:sldLayoutId id="2147485209" r:id="rId13"/>
    <p:sldLayoutId id="2147485210" r:id="rId14"/>
    <p:sldLayoutId id="2147485211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jp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urses.cn/sCourse/course_3059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11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42.jpeg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wmf"/><Relationship Id="rId11" Type="http://schemas.openxmlformats.org/officeDocument/2006/relationships/image" Target="../media/image46.jpe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5.jpeg"/><Relationship Id="rId4" Type="http://schemas.openxmlformats.org/officeDocument/2006/relationships/image" Target="../media/image40.wmf"/><Relationship Id="rId9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7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6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26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32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7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65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71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75.jpg"/><Relationship Id="rId4" Type="http://schemas.openxmlformats.org/officeDocument/2006/relationships/image" Target="../media/image7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76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6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80.wmf"/><Relationship Id="rId4" Type="http://schemas.openxmlformats.org/officeDocument/2006/relationships/image" Target="../media/image77.wmf"/><Relationship Id="rId9" Type="http://schemas.openxmlformats.org/officeDocument/2006/relationships/oleObject" Target="../embeddings/oleObject41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6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81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6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50.wmf"/><Relationship Id="rId4" Type="http://schemas.openxmlformats.org/officeDocument/2006/relationships/image" Target="../media/image83.wmf"/><Relationship Id="rId9" Type="http://schemas.openxmlformats.org/officeDocument/2006/relationships/oleObject" Target="../embeddings/oleObject47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87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88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89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92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95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100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6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6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71.bin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108.wmf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107.wmf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109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110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12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14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80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22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6">
            <a:extLst>
              <a:ext uri="{FF2B5EF4-FFF2-40B4-BE49-F238E27FC236}">
                <a16:creationId xmlns:a16="http://schemas.microsoft.com/office/drawing/2014/main" xmlns="" id="{8EFFE1BD-5594-4074-A8C7-A2BB4BD79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2985" y="0"/>
            <a:ext cx="4477287" cy="8572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2468" y="800812"/>
            <a:ext cx="9131532" cy="4068348"/>
            <a:chOff x="0" y="821095"/>
            <a:chExt cx="12192000" cy="36576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17E899CB-32E4-4817-BD47-4798260B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21095"/>
              <a:ext cx="12192000" cy="36576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821095"/>
              <a:ext cx="12192000" cy="3647698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D890A55-B884-4C2C-9800-D955EA4B656E}"/>
              </a:ext>
            </a:extLst>
          </p:cNvPr>
          <p:cNvSpPr txBox="1"/>
          <p:nvPr/>
        </p:nvSpPr>
        <p:spPr>
          <a:xfrm>
            <a:off x="323527" y="5063599"/>
            <a:ext cx="777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kumimoji="1" lang="zh-CN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大学物理</a:t>
            </a:r>
            <a:r>
              <a:rPr kumimoji="1" lang="en-US" altLang="zh-CN" sz="4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基础实验</a:t>
            </a:r>
            <a:r>
              <a:rPr kumimoji="1" lang="en-US" altLang="zh-CN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》  </a:t>
            </a:r>
            <a:r>
              <a:rPr kumimoji="1" lang="zh-CN" alt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绪论</a:t>
            </a:r>
            <a:endParaRPr kumimoji="1"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6C7C264-F1B8-427D-80FC-B468CAB00B09}"/>
              </a:ext>
            </a:extLst>
          </p:cNvPr>
          <p:cNvSpPr txBox="1"/>
          <p:nvPr/>
        </p:nvSpPr>
        <p:spPr>
          <a:xfrm>
            <a:off x="2568005" y="5877272"/>
            <a:ext cx="4020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物理实验教学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中心</a:t>
            </a:r>
            <a:endParaRPr lang="en-US" altLang="zh-CN" sz="2400" dirty="0" smtClean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2022.3.4</a:t>
            </a:r>
            <a:endParaRPr lang="zh-CN" altLang="en-US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95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课程总体要求</a:t>
            </a:r>
            <a:endParaRPr lang="en-US" altLang="zh-CN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246105"/>
              </p:ext>
            </p:extLst>
          </p:nvPr>
        </p:nvGraphicFramePr>
        <p:xfrm>
          <a:off x="431321" y="1448758"/>
          <a:ext cx="757626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423"/>
                <a:gridCol w="2525423"/>
                <a:gridCol w="2525423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大学物理</a:t>
                      </a:r>
                      <a:r>
                        <a:rPr lang="en-US" altLang="zh-CN" sz="2000" dirty="0" smtClean="0"/>
                        <a:t>-</a:t>
                      </a:r>
                      <a:r>
                        <a:rPr lang="zh-CN" altLang="en-US" sz="2000" dirty="0" smtClean="0"/>
                        <a:t>基础实验</a:t>
                      </a:r>
                      <a:r>
                        <a:rPr lang="en-US" altLang="zh-CN" sz="2000" dirty="0" smtClean="0"/>
                        <a:t>A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大学物理</a:t>
                      </a:r>
                      <a:r>
                        <a:rPr lang="en-US" altLang="zh-CN" sz="2000" dirty="0" smtClean="0"/>
                        <a:t>-</a:t>
                      </a:r>
                      <a:r>
                        <a:rPr lang="zh-CN" altLang="en-US" sz="2000" dirty="0" smtClean="0"/>
                        <a:t>基础实验</a:t>
                      </a:r>
                      <a:r>
                        <a:rPr lang="en-US" altLang="zh-CN" sz="2000" dirty="0" smtClean="0"/>
                        <a:t>B</a:t>
                      </a:r>
                      <a:endParaRPr lang="zh-CN" altLang="en-US" sz="20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学时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需完成实验总数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学院定制必做实验数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学生自选实验数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其中写报告的实验数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39552" y="5085184"/>
            <a:ext cx="63729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B0F0"/>
                </a:solidFill>
              </a:rPr>
              <a:t>选课开始时间：</a:t>
            </a:r>
            <a:r>
              <a:rPr lang="en-US" altLang="zh-CN" sz="2000" dirty="0" smtClean="0">
                <a:solidFill>
                  <a:srgbClr val="00B0F0"/>
                </a:solidFill>
              </a:rPr>
              <a:t>3</a:t>
            </a:r>
            <a:r>
              <a:rPr lang="zh-CN" altLang="en-US" sz="2000" dirty="0" smtClean="0">
                <a:solidFill>
                  <a:srgbClr val="00B0F0"/>
                </a:solidFill>
              </a:rPr>
              <a:t>月</a:t>
            </a:r>
            <a:r>
              <a:rPr lang="en-US" altLang="zh-CN" sz="2000" dirty="0" smtClean="0">
                <a:solidFill>
                  <a:srgbClr val="00B0F0"/>
                </a:solidFill>
              </a:rPr>
              <a:t>14</a:t>
            </a:r>
            <a:r>
              <a:rPr lang="zh-CN" altLang="en-US" sz="2000" dirty="0" smtClean="0">
                <a:solidFill>
                  <a:srgbClr val="00B0F0"/>
                </a:solidFill>
              </a:rPr>
              <a:t>日（周一）上午</a:t>
            </a:r>
            <a:r>
              <a:rPr lang="en-US" altLang="zh-CN" sz="2000" dirty="0" smtClean="0">
                <a:solidFill>
                  <a:srgbClr val="00B0F0"/>
                </a:solidFill>
              </a:rPr>
              <a:t>9</a:t>
            </a:r>
            <a:r>
              <a:rPr lang="zh-CN" altLang="en-US" sz="2000" dirty="0" smtClean="0">
                <a:solidFill>
                  <a:srgbClr val="00B0F0"/>
                </a:solidFill>
              </a:rPr>
              <a:t>点</a:t>
            </a:r>
            <a:endParaRPr lang="en-US" altLang="zh-CN" sz="2000" dirty="0" smtClean="0">
              <a:solidFill>
                <a:srgbClr val="00B0F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B0F0"/>
                </a:solidFill>
              </a:rPr>
              <a:t>选课结束时间：</a:t>
            </a:r>
            <a:r>
              <a:rPr lang="en-US" altLang="zh-CN" sz="2000" dirty="0">
                <a:solidFill>
                  <a:srgbClr val="00B0F0"/>
                </a:solidFill>
              </a:rPr>
              <a:t>3</a:t>
            </a:r>
            <a:r>
              <a:rPr lang="zh-CN" altLang="en-US" sz="2000" dirty="0">
                <a:solidFill>
                  <a:srgbClr val="00B0F0"/>
                </a:solidFill>
              </a:rPr>
              <a:t>月</a:t>
            </a:r>
            <a:r>
              <a:rPr lang="en-US" altLang="zh-CN" sz="2000" dirty="0" smtClean="0">
                <a:solidFill>
                  <a:srgbClr val="00B0F0"/>
                </a:solidFill>
              </a:rPr>
              <a:t>18</a:t>
            </a:r>
            <a:r>
              <a:rPr lang="zh-CN" altLang="en-US" sz="2000" dirty="0" smtClean="0">
                <a:solidFill>
                  <a:srgbClr val="00B0F0"/>
                </a:solidFill>
              </a:rPr>
              <a:t>日</a:t>
            </a:r>
            <a:r>
              <a:rPr lang="zh-CN" altLang="en-US" sz="2000" dirty="0">
                <a:solidFill>
                  <a:srgbClr val="00B0F0"/>
                </a:solidFill>
              </a:rPr>
              <a:t>（</a:t>
            </a:r>
            <a:r>
              <a:rPr lang="zh-CN" altLang="en-US" sz="2000" dirty="0" smtClean="0">
                <a:solidFill>
                  <a:srgbClr val="00B0F0"/>
                </a:solidFill>
              </a:rPr>
              <a:t>周五）晚上</a:t>
            </a:r>
            <a:r>
              <a:rPr lang="en-US" altLang="zh-CN" sz="2000" dirty="0" smtClean="0">
                <a:solidFill>
                  <a:srgbClr val="00B0F0"/>
                </a:solidFill>
              </a:rPr>
              <a:t>12</a:t>
            </a:r>
            <a:r>
              <a:rPr lang="zh-CN" altLang="en-US" sz="2000" dirty="0" smtClean="0">
                <a:solidFill>
                  <a:srgbClr val="00B0F0"/>
                </a:solidFill>
              </a:rPr>
              <a:t>点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师生循环必</a:t>
            </a: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做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实验模块（</a:t>
            </a:r>
            <a:r>
              <a:rPr lang="en-US" altLang="zh-CN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9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项）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3062" y="1102804"/>
            <a:ext cx="8289985" cy="801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eaLnBrk="1" fontAlgn="auto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重力加速度的</a:t>
            </a:r>
            <a:r>
              <a:rPr lang="zh-CN" altLang="en-US" sz="20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测量、匀加速运动、声速测量、分光计、透镜</a:t>
            </a:r>
            <a:r>
              <a:rPr lang="zh-CN" altLang="en-US" sz="2000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</a:t>
            </a:r>
            <a:r>
              <a:rPr lang="zh-CN" altLang="en-US" sz="20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测量、整流滤波、直流</a:t>
            </a:r>
            <a:r>
              <a:rPr lang="zh-CN" altLang="en-US" sz="2000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电源特性、</a:t>
            </a:r>
            <a:r>
              <a:rPr lang="en-US" altLang="zh-CN" sz="20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IYPT2022</a:t>
            </a:r>
            <a:r>
              <a:rPr lang="zh-CN" altLang="en-US" sz="20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en-US" altLang="zh-CN" sz="2000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IYPT2022</a:t>
            </a:r>
            <a:r>
              <a:rPr lang="zh-CN" altLang="en-US" sz="20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en-US" altLang="zh-CN" sz="20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solidFill>
                <a:prstClr val="black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61070" y="2432397"/>
          <a:ext cx="7793967" cy="31279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1902"/>
                <a:gridCol w="1717807"/>
                <a:gridCol w="1641075"/>
                <a:gridCol w="1596446"/>
                <a:gridCol w="1526737"/>
              </a:tblGrid>
              <a:tr h="886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实验室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1322 </a:t>
                      </a:r>
                      <a:endParaRPr lang="zh-CN" sz="1800" b="1" kern="100" baseline="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1303</a:t>
                      </a:r>
                      <a:endParaRPr lang="zh-CN" sz="1800" b="1" kern="100" baseline="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1402</a:t>
                      </a:r>
                      <a:endParaRPr lang="zh-CN" sz="1800" b="1" kern="100" baseline="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1401</a:t>
                      </a:r>
                      <a:r>
                        <a:rPr lang="zh-CN" altLang="en-US" sz="18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8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1416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 anchor="ctr"/>
                </a:tc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实验名称</a:t>
                      </a:r>
                      <a:endParaRPr lang="zh-CN" sz="32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匀加速运动</a:t>
                      </a:r>
                      <a:endParaRPr lang="en-US" altLang="zh-CN" sz="1800" kern="100" baseline="0" dirty="0" smtClean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声速测量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分光计</a:t>
                      </a:r>
                      <a:endParaRPr lang="en-US" altLang="zh-CN" sz="1800" kern="100" baseline="0" dirty="0" smtClean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透镜参数测量</a:t>
                      </a:r>
                      <a:endParaRPr lang="zh-CN" altLang="en-US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整流滤波</a:t>
                      </a: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直流电源特性</a:t>
                      </a:r>
                      <a:endParaRPr lang="zh-CN" altLang="en-US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zh-CN" sz="18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IYPT2022</a:t>
                      </a:r>
                      <a:endParaRPr kumimoji="0" lang="zh-CN" altLang="en-US" sz="1800" b="1" kern="100" baseline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 anchor="ctr"/>
                </a:tc>
              </a:tr>
              <a:tr h="553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一下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黄双安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0" kern="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韦先涛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李恒一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kumimoji="0" lang="zh-CN" altLang="en-US" sz="1800" b="1" kern="100" baseline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 anchor="ctr"/>
                </a:tc>
              </a:tr>
              <a:tr h="5667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二下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赵霞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张权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王中平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kumimoji="0" lang="zh-CN" altLang="en-US" sz="1800" b="1" kern="100" baseline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 anchor="ctr"/>
                </a:tc>
              </a:tr>
              <a:tr h="4958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四下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蔡俊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0" kern="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赵伟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祝巍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kumimoji="0" lang="zh-CN" altLang="en-US" sz="1800" b="1" kern="100" baseline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9892" y="607363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</a:rPr>
              <a:t>上课</a:t>
            </a:r>
            <a:r>
              <a:rPr lang="zh-CN" altLang="en-US" sz="2000" dirty="0" smtClean="0">
                <a:solidFill>
                  <a:prstClr val="black"/>
                </a:solidFill>
                <a:latin typeface="等线" panose="020F0502020204030204"/>
              </a:rPr>
              <a:t>模式：教师跟班走</a:t>
            </a:r>
            <a:endParaRPr lang="zh-CN" altLang="en-US" sz="2000" b="1" dirty="0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624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院系指定必做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实验模块（</a:t>
            </a:r>
            <a:r>
              <a:rPr lang="en-US" altLang="zh-CN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6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项）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34288"/>
              </p:ext>
            </p:extLst>
          </p:nvPr>
        </p:nvGraphicFramePr>
        <p:xfrm>
          <a:off x="194309" y="1150387"/>
          <a:ext cx="875538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419"/>
                <a:gridCol w="2016224"/>
                <a:gridCol w="4809738"/>
              </a:tblGrid>
              <a:tr h="135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 smtClean="0"/>
                        <a:t>学院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 smtClean="0"/>
                        <a:t>必做实验（</a:t>
                      </a:r>
                      <a:r>
                        <a:rPr lang="en-US" altLang="zh-CN" sz="1800" dirty="0" smtClean="0"/>
                        <a:t>1</a:t>
                      </a:r>
                      <a:r>
                        <a:rPr lang="zh-CN" altLang="en-US" sz="1800" dirty="0" smtClean="0"/>
                        <a:t>个）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 smtClean="0"/>
                        <a:t>学院定制（系统抽取</a:t>
                      </a:r>
                      <a:r>
                        <a:rPr lang="en-US" altLang="zh-CN" sz="1800" dirty="0" smtClean="0"/>
                        <a:t>5</a:t>
                      </a:r>
                      <a:r>
                        <a:rPr lang="zh-CN" altLang="en-US" sz="1800" dirty="0" smtClean="0"/>
                        <a:t>个）</a:t>
                      </a:r>
                      <a:endParaRPr lang="zh-CN" altLang="en-US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物理学院</a:t>
                      </a:r>
                      <a:endParaRPr lang="en-US" altLang="zh-CN" sz="1800" b="1" dirty="0" smtClean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核学院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重力加速度的测量</a:t>
                      </a: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匀加速运动、声速测量、分光计</a:t>
                      </a:r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-303</a:t>
                      </a: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、透镜参数测量、整流滤波、直流电源特性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少年班学院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重力加速度的测量</a:t>
                      </a: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声速的测量、固体比热容的测量、整流滤波电路及应用、干涉法测微小量、光电效应法测普朗克常量、分光计</a:t>
                      </a:r>
                      <a:r>
                        <a:rPr lang="en-US" altLang="zh-CN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-312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2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院系指定必做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实验模块（</a:t>
            </a:r>
            <a:r>
              <a:rPr lang="en-US" altLang="zh-CN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项）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36542"/>
              </p:ext>
            </p:extLst>
          </p:nvPr>
        </p:nvGraphicFramePr>
        <p:xfrm>
          <a:off x="194309" y="1078707"/>
          <a:ext cx="8755381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419"/>
                <a:gridCol w="2016224"/>
                <a:gridCol w="4809738"/>
              </a:tblGrid>
              <a:tr h="135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 smtClean="0"/>
                        <a:t>学院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 smtClean="0"/>
                        <a:t>必做实验（</a:t>
                      </a:r>
                      <a:r>
                        <a:rPr lang="en-US" altLang="zh-CN" sz="1800" dirty="0" smtClean="0"/>
                        <a:t>1</a:t>
                      </a:r>
                      <a:r>
                        <a:rPr lang="zh-CN" altLang="en-US" sz="1800" dirty="0" smtClean="0"/>
                        <a:t>个）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 smtClean="0"/>
                        <a:t>学院定制（系统抽取</a:t>
                      </a:r>
                      <a:r>
                        <a:rPr lang="en-US" altLang="zh-CN" sz="1800" dirty="0" smtClean="0"/>
                        <a:t>3</a:t>
                      </a:r>
                      <a:r>
                        <a:rPr lang="zh-CN" altLang="en-US" sz="1800" dirty="0" smtClean="0"/>
                        <a:t>个）</a:t>
                      </a:r>
                      <a:endParaRPr lang="zh-CN" altLang="en-US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信息学院</a:t>
                      </a:r>
                      <a:endParaRPr lang="en-US" altLang="zh-CN" sz="1800" b="1" kern="100" dirty="0" smtClean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微电子学院</a:t>
                      </a:r>
                      <a:endParaRPr lang="zh-CN" altLang="en-US" sz="1800" b="1" kern="1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重力加速度的测量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800" kern="1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用示波器测量时间、半导体温度计的设计与制作、直流电源特性、配色实验、整流滤波、硅光电池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地空</a:t>
                      </a:r>
                      <a:r>
                        <a:rPr lang="zh-CN" altLang="zh-CN" sz="1800" b="1" kern="1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学院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重力加速度的测量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固体比热容，切变模量，光学显微镜，光的衍射、</a:t>
                      </a: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分光计</a:t>
                      </a:r>
                      <a:r>
                        <a:rPr lang="en-US" altLang="zh-CN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-312</a:t>
                      </a: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，干涉法测微小量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工程学院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重力加速度的测量</a:t>
                      </a: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切变模量，杨氏模量，液体表面张力，声速的测量、固体比热容</a:t>
                      </a: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、密度的测量</a:t>
                      </a: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管理学院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重力加速度的测量</a:t>
                      </a: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声速的测量，直线运动与碰撞，生活中的物理实验</a:t>
                      </a:r>
                      <a:r>
                        <a:rPr lang="en-US" altLang="zh-CN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，生活中的物理实验</a:t>
                      </a:r>
                      <a:r>
                        <a:rPr lang="en-US" altLang="zh-CN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，数字体温计</a:t>
                      </a: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化学与材料学院</a:t>
                      </a:r>
                      <a:endParaRPr lang="en-US" altLang="zh-CN" sz="1800" b="1" dirty="0" smtClean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2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环境科学与工程</a:t>
                      </a:r>
                      <a:endParaRPr lang="zh-CN" altLang="en-US" sz="1800" b="1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重力加速度的测量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液体表面张力，粘度的测定，分光计</a:t>
                      </a:r>
                      <a:r>
                        <a:rPr lang="en-US" altLang="zh-CN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-312</a:t>
                      </a: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，干涉法测微小量、固体比热容、切变模量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4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院系指定必做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实验模块（</a:t>
            </a:r>
            <a:r>
              <a:rPr lang="en-US" altLang="zh-CN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项）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08491"/>
              </p:ext>
            </p:extLst>
          </p:nvPr>
        </p:nvGraphicFramePr>
        <p:xfrm>
          <a:off x="194309" y="1150387"/>
          <a:ext cx="8755381" cy="401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419"/>
                <a:gridCol w="2016224"/>
                <a:gridCol w="4809738"/>
              </a:tblGrid>
              <a:tr h="135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 smtClean="0"/>
                        <a:t>学院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 smtClean="0"/>
                        <a:t>必做实验（</a:t>
                      </a:r>
                      <a:r>
                        <a:rPr lang="en-US" altLang="zh-CN" sz="1800" dirty="0" smtClean="0"/>
                        <a:t>1</a:t>
                      </a:r>
                      <a:r>
                        <a:rPr lang="zh-CN" altLang="en-US" sz="1800" dirty="0" smtClean="0"/>
                        <a:t>个）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 smtClean="0"/>
                        <a:t>学院定制（系统抽取</a:t>
                      </a:r>
                      <a:r>
                        <a:rPr lang="en-US" altLang="zh-CN" sz="1800" dirty="0" smtClean="0"/>
                        <a:t>3</a:t>
                      </a:r>
                      <a:r>
                        <a:rPr lang="zh-CN" altLang="en-US" sz="1800" dirty="0" smtClean="0"/>
                        <a:t>个）</a:t>
                      </a:r>
                      <a:endParaRPr lang="zh-CN" altLang="en-US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2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数学学院</a:t>
                      </a:r>
                      <a:endParaRPr lang="zh-CN" altLang="en-US" sz="1800" b="1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重力加速度的测量</a:t>
                      </a: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硅光电池，配色实验，光电效应，密立根油滴、示波器、生活中的物理实验</a:t>
                      </a:r>
                      <a:r>
                        <a:rPr lang="en-US" altLang="zh-CN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kern="12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、生活中的物理实验</a:t>
                      </a:r>
                      <a:r>
                        <a:rPr lang="en-US" altLang="zh-CN" sz="1800" kern="12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2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计算机学院</a:t>
                      </a:r>
                      <a:endParaRPr lang="en-US" altLang="zh-CN" sz="1800" b="1" kern="1200" dirty="0" smtClean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2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网络空间安全</a:t>
                      </a:r>
                      <a:endParaRPr lang="zh-CN" altLang="en-US" sz="1800" b="1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重力加速度的测量</a:t>
                      </a: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整流滤波，数字体温计，光电效应，密立根油滴、</a:t>
                      </a: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示波器、</a:t>
                      </a: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生活中的物理实验</a:t>
                      </a:r>
                      <a:r>
                        <a:rPr lang="en-US" altLang="zh-CN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kern="12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、生活中的物理实验</a:t>
                      </a:r>
                      <a:r>
                        <a:rPr lang="en-US" altLang="zh-CN" sz="1800" kern="12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2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生命学院</a:t>
                      </a:r>
                      <a:endParaRPr lang="zh-CN" altLang="en-US" sz="1800" b="1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重力加速度的测量</a:t>
                      </a: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显微镜、表面张力、粘度的测定、光的衍射、分光计</a:t>
                      </a:r>
                      <a:r>
                        <a:rPr lang="en-US" altLang="zh-CN" sz="1800" kern="12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-312</a:t>
                      </a:r>
                      <a:r>
                        <a:rPr lang="zh-CN" altLang="en-US" sz="1800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，干涉法测微小量</a:t>
                      </a:r>
                      <a:endParaRPr lang="zh-CN" altLang="en-US" sz="180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49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88"/>
          <p:cNvSpPr txBox="1">
            <a:spLocks noChangeArrowheads="1"/>
          </p:cNvSpPr>
          <p:nvPr/>
        </p:nvSpPr>
        <p:spPr bwMode="gray">
          <a:xfrm>
            <a:off x="3553213" y="587400"/>
            <a:ext cx="53625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ts val="3600"/>
              </a:lnSpc>
            </a:pPr>
            <a:r>
              <a:rPr lang="zh-CN" altLang="en-US" sz="2800" b="1" dirty="0" smtClean="0">
                <a:solidFill>
                  <a:prstClr val="white"/>
                </a:solidFill>
                <a:latin typeface="黑体" panose="02010609060101010101" pitchFamily="49" charset="-122"/>
              </a:rPr>
              <a:t>实验目的</a:t>
            </a:r>
            <a:endParaRPr lang="en-US" altLang="zh-CN" sz="2800" b="1" dirty="0">
              <a:solidFill>
                <a:prstClr val="white"/>
              </a:solidFill>
              <a:latin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80365" y="96450"/>
            <a:ext cx="620714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物理实验课的基本程序和要求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341313" y="1006475"/>
            <a:ext cx="8551862" cy="537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901700" marR="0" lvl="0" indent="-9017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预习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:</a:t>
            </a:r>
          </a:p>
          <a:p>
            <a:pPr marL="540000" marR="0" lvl="0" indent="0" algn="l" defTabSz="914400" rtl="0" eaLnBrk="1" fontAlgn="base" latinLnBrk="0" hangingPunct="1">
              <a:lnSpc>
                <a:spcPct val="90000"/>
              </a:lnSpc>
              <a:spcBef>
                <a:spcPct val="4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认真阅读实验讲义，观看实验视频、查阅相关资料。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/>
              <a:ea typeface="黑体" pitchFamily="2" charset="-122"/>
              <a:cs typeface="+mn-cs"/>
            </a:endParaRPr>
          </a:p>
          <a:p>
            <a:pPr marL="540000" marR="0" lvl="0" indent="0" algn="l" defTabSz="914400" rtl="0" eaLnBrk="1" fontAlgn="base" latinLnBrk="0" hangingPunct="1">
              <a:lnSpc>
                <a:spcPct val="90000"/>
              </a:lnSpc>
              <a:spcBef>
                <a:spcPct val="4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预习考核方式为在线测验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宋体"/>
                <a:cs typeface="+mn-cs"/>
              </a:rPr>
              <a:t>（绪论实验和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宋体"/>
                <a:cs typeface="+mn-cs"/>
              </a:rPr>
              <a:t>IYPT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宋体"/>
                <a:cs typeface="+mn-cs"/>
              </a:rPr>
              <a:t>除外）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</a:p>
          <a:p>
            <a:pPr marL="901700" marR="0" lvl="0" indent="-901700" algn="l" defTabSz="914400" rtl="0" eaLnBrk="1" fontAlgn="base" latinLnBrk="0" hangingPunct="1">
              <a:lnSpc>
                <a:spcPct val="90000"/>
              </a:lnSpc>
              <a:spcBef>
                <a:spcPct val="4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实验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：</a:t>
            </a:r>
          </a:p>
          <a:p>
            <a:pPr marL="720000" marR="0" lvl="0" indent="0" algn="l" defTabSz="914400" rtl="0" eaLnBrk="1" fontAlgn="base" latinLnBrk="0" hangingPunct="1">
              <a:lnSpc>
                <a:spcPct val="90000"/>
              </a:lnSpc>
              <a:spcBef>
                <a:spcPct val="4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原始数据需要老师当堂签字。记录原始数据不能用铅笔！</a:t>
            </a:r>
          </a:p>
          <a:p>
            <a:pPr marL="720000" marR="0" lvl="0" indent="0" algn="l" defTabSz="914400" rtl="0" eaLnBrk="1" fontAlgn="base" latinLnBrk="0" hangingPunct="1">
              <a:lnSpc>
                <a:spcPct val="90000"/>
              </a:lnSpc>
              <a:spcBef>
                <a:spcPct val="4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如发现抄数据、凑数据，则该实验成绩为零分 ！</a:t>
            </a:r>
          </a:p>
          <a:p>
            <a:pPr marL="720000" marR="0" lvl="0" indent="0" algn="l" defTabSz="914400" rtl="0" eaLnBrk="1" fontAlgn="base" latinLnBrk="0" hangingPunct="1">
              <a:lnSpc>
                <a:spcPct val="90000"/>
              </a:lnSpc>
              <a:spcBef>
                <a:spcPct val="4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实验完毕必须整理仪器（操作分）！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720000" marR="0" lvl="0" indent="0" algn="l" defTabSz="914400" rtl="0" eaLnBrk="1" fontAlgn="base" latinLnBrk="0" hangingPunct="1">
              <a:lnSpc>
                <a:spcPct val="90000"/>
              </a:lnSpc>
              <a:spcBef>
                <a:spcPct val="4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noProof="0" dirty="0" smtClean="0">
                <a:latin typeface="Arial"/>
                <a:ea typeface="宋体"/>
              </a:rPr>
              <a:t>参加实验的</a:t>
            </a:r>
            <a:r>
              <a:rPr lang="zh-CN" altLang="en-US" sz="2400" b="1" kern="0" noProof="0" dirty="0" smtClean="0">
                <a:solidFill>
                  <a:srgbClr val="FF0000"/>
                </a:solidFill>
                <a:latin typeface="Arial"/>
                <a:ea typeface="宋体"/>
              </a:rPr>
              <a:t>出门测</a:t>
            </a:r>
            <a:r>
              <a:rPr lang="zh-CN" altLang="en-US" sz="2400" b="1" kern="0" noProof="0" dirty="0" smtClean="0">
                <a:latin typeface="Arial"/>
                <a:ea typeface="宋体"/>
              </a:rPr>
              <a:t>。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"/>
              <a:ea typeface="宋体"/>
            </a:endParaRPr>
          </a:p>
          <a:p>
            <a:pPr marL="901700" marR="0" lvl="0" indent="-90170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实验报告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：</a:t>
            </a:r>
          </a:p>
          <a:p>
            <a:pPr marL="72000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报告可以手写或电子版打印。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14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88"/>
          <p:cNvSpPr txBox="1">
            <a:spLocks noChangeArrowheads="1"/>
          </p:cNvSpPr>
          <p:nvPr/>
        </p:nvSpPr>
        <p:spPr bwMode="gray">
          <a:xfrm>
            <a:off x="3553213" y="587400"/>
            <a:ext cx="53625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ts val="3600"/>
              </a:lnSpc>
            </a:pPr>
            <a:r>
              <a:rPr lang="zh-CN" altLang="en-US" sz="2800" b="1" dirty="0" smtClean="0">
                <a:solidFill>
                  <a:prstClr val="white"/>
                </a:solidFill>
                <a:latin typeface="黑体" panose="02010609060101010101" pitchFamily="49" charset="-122"/>
              </a:rPr>
              <a:t>实验目的</a:t>
            </a:r>
            <a:endParaRPr lang="en-US" altLang="zh-CN" sz="2800" b="1" dirty="0">
              <a:solidFill>
                <a:prstClr val="white"/>
              </a:solidFill>
              <a:latin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80365" y="96450"/>
            <a:ext cx="29642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预习测试要求</a:t>
            </a:r>
            <a:endParaRPr lang="en-US" altLang="zh-CN" sz="3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556" y="3501008"/>
            <a:ext cx="801785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B0F0"/>
                </a:solidFill>
                <a:ea typeface="黑体" panose="02010609060101010101" pitchFamily="49" charset="-122"/>
              </a:rPr>
              <a:t>测试时间：</a:t>
            </a:r>
            <a:endParaRPr lang="en-US" altLang="zh-CN" sz="2400" dirty="0">
              <a:solidFill>
                <a:srgbClr val="00B0F0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开始时间：上课开始前</a:t>
            </a:r>
            <a:r>
              <a:rPr lang="en-US" altLang="zh-CN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6</a:t>
            </a:r>
            <a:r>
              <a:rPr lang="zh-CN" altLang="en-US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天；</a:t>
            </a:r>
            <a:endParaRPr lang="zh-CN" altLang="en-US" sz="2000" dirty="0">
              <a:solidFill>
                <a:prstClr val="black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截止</a:t>
            </a:r>
            <a:r>
              <a:rPr lang="zh-CN" altLang="en-US" sz="2000" dirty="0">
                <a:solidFill>
                  <a:prstClr val="black"/>
                </a:solidFill>
                <a:ea typeface="黑体" panose="02010609060101010101" pitchFamily="49" charset="-122"/>
              </a:rPr>
              <a:t>时间：上课</a:t>
            </a:r>
            <a:r>
              <a:rPr lang="zh-CN" altLang="en-US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开始时。</a:t>
            </a:r>
            <a:endParaRPr lang="zh-CN" altLang="en-US" sz="2000" dirty="0">
              <a:solidFill>
                <a:prstClr val="black"/>
              </a:solidFill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1966" y="2079784"/>
            <a:ext cx="77768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B0F0"/>
                </a:solidFill>
                <a:ea typeface="黑体" panose="02010609060101010101" pitchFamily="49" charset="-122"/>
              </a:rPr>
              <a:t>测试方式：</a:t>
            </a:r>
            <a:endParaRPr lang="en-US" altLang="zh-CN" sz="2400" dirty="0">
              <a:solidFill>
                <a:srgbClr val="00B0F0"/>
              </a:solidFill>
              <a:ea typeface="黑体" panose="02010609060101010101" pitchFamily="49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预约选课系统中在线测试。</a:t>
            </a:r>
            <a:endParaRPr lang="zh-CN" altLang="en-US" sz="2000" dirty="0">
              <a:solidFill>
                <a:prstClr val="black"/>
              </a:solidFill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3507" y="760655"/>
            <a:ext cx="77768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B0F0"/>
                </a:solidFill>
                <a:ea typeface="黑体" panose="02010609060101010101" pitchFamily="49" charset="-122"/>
              </a:rPr>
              <a:t>测试内容：</a:t>
            </a:r>
            <a:endParaRPr lang="en-US" altLang="zh-CN" sz="2400" dirty="0">
              <a:solidFill>
                <a:srgbClr val="00B0F0"/>
              </a:solidFill>
              <a:ea typeface="黑体" panose="02010609060101010101" pitchFamily="49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该实验的背景、原理、方法和技术（实验讲义）。</a:t>
            </a:r>
            <a:endParaRPr lang="zh-CN" altLang="en-US" sz="2000" dirty="0">
              <a:solidFill>
                <a:prstClr val="black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5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88"/>
          <p:cNvSpPr txBox="1">
            <a:spLocks noChangeArrowheads="1"/>
          </p:cNvSpPr>
          <p:nvPr/>
        </p:nvSpPr>
        <p:spPr bwMode="gray">
          <a:xfrm>
            <a:off x="3553213" y="587400"/>
            <a:ext cx="53625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ts val="3600"/>
              </a:lnSpc>
            </a:pPr>
            <a:r>
              <a:rPr lang="zh-CN" altLang="en-US" sz="2800" b="1" dirty="0" smtClean="0">
                <a:solidFill>
                  <a:prstClr val="white"/>
                </a:solidFill>
                <a:latin typeface="黑体" panose="02010609060101010101" pitchFamily="49" charset="-122"/>
              </a:rPr>
              <a:t>实验目的</a:t>
            </a:r>
            <a:endParaRPr lang="en-US" altLang="zh-CN" sz="2800" b="1" dirty="0">
              <a:solidFill>
                <a:prstClr val="white"/>
              </a:solidFill>
              <a:latin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80365" y="96450"/>
            <a:ext cx="25010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出门测要求</a:t>
            </a:r>
            <a:endParaRPr lang="en-US" altLang="zh-CN" sz="3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1966" y="2079784"/>
            <a:ext cx="7776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B0F0"/>
                </a:solidFill>
                <a:ea typeface="黑体" panose="02010609060101010101" pitchFamily="49" charset="-122"/>
              </a:rPr>
              <a:t>测试方式：</a:t>
            </a:r>
            <a:endParaRPr lang="en-US" altLang="zh-CN" sz="2400" dirty="0">
              <a:solidFill>
                <a:srgbClr val="00B0F0"/>
              </a:solidFill>
              <a:ea typeface="黑体" panose="02010609060101010101" pitchFamily="49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ea typeface="黑体" panose="02010609060101010101" pitchFamily="49" charset="-122"/>
              </a:rPr>
              <a:t>预约选课系统中在线测试。</a:t>
            </a:r>
          </a:p>
          <a:p>
            <a:pPr marL="720000">
              <a:lnSpc>
                <a:spcPct val="150000"/>
              </a:lnSpc>
            </a:pPr>
            <a:endParaRPr lang="zh-CN" altLang="en-US" sz="2000" dirty="0">
              <a:solidFill>
                <a:prstClr val="black"/>
              </a:solidFill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3507" y="760655"/>
            <a:ext cx="77768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B0F0"/>
                </a:solidFill>
                <a:ea typeface="黑体" panose="02010609060101010101" pitchFamily="49" charset="-122"/>
              </a:rPr>
              <a:t>测试内容：</a:t>
            </a:r>
            <a:endParaRPr lang="en-US" altLang="zh-CN" sz="2400" dirty="0">
              <a:solidFill>
                <a:srgbClr val="00B0F0"/>
              </a:solidFill>
              <a:ea typeface="黑体" panose="02010609060101010101" pitchFamily="49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实验操作中的要点。</a:t>
            </a:r>
            <a:endParaRPr lang="zh-CN" altLang="en-US" sz="2000" dirty="0">
              <a:solidFill>
                <a:prstClr val="black"/>
              </a:solidFill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1966" y="3632000"/>
            <a:ext cx="801785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B0F0"/>
                </a:solidFill>
                <a:ea typeface="黑体" panose="02010609060101010101" pitchFamily="49" charset="-122"/>
              </a:rPr>
              <a:t>测试时间：</a:t>
            </a:r>
            <a:endParaRPr lang="en-US" altLang="zh-CN" sz="2400" dirty="0">
              <a:solidFill>
                <a:srgbClr val="00B0F0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开始时间：实验完成，原始数据签字后；</a:t>
            </a:r>
            <a:endParaRPr lang="zh-CN" altLang="en-US" sz="2000" dirty="0">
              <a:solidFill>
                <a:prstClr val="black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截止</a:t>
            </a:r>
            <a:r>
              <a:rPr lang="zh-CN" altLang="en-US" sz="2000" dirty="0">
                <a:solidFill>
                  <a:prstClr val="black"/>
                </a:solidFill>
                <a:ea typeface="黑体" panose="02010609060101010101" pitchFamily="49" charset="-122"/>
              </a:rPr>
              <a:t>时间：上课</a:t>
            </a:r>
            <a:r>
              <a:rPr lang="zh-CN" altLang="en-US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开始后</a:t>
            </a:r>
            <a:r>
              <a:rPr lang="en-US" altLang="zh-CN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ea typeface="黑体" panose="02010609060101010101" pitchFamily="49" charset="-122"/>
              </a:rPr>
              <a:t>天。</a:t>
            </a:r>
            <a:endParaRPr lang="zh-CN" altLang="en-US" sz="2000" dirty="0">
              <a:solidFill>
                <a:prstClr val="black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42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88"/>
          <p:cNvSpPr txBox="1">
            <a:spLocks noChangeArrowheads="1"/>
          </p:cNvSpPr>
          <p:nvPr/>
        </p:nvSpPr>
        <p:spPr bwMode="gray">
          <a:xfrm>
            <a:off x="3553213" y="587400"/>
            <a:ext cx="53625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ts val="3600"/>
              </a:lnSpc>
            </a:pPr>
            <a:r>
              <a:rPr lang="zh-CN" altLang="en-US" sz="2800" b="1" dirty="0" smtClean="0">
                <a:solidFill>
                  <a:prstClr val="white"/>
                </a:solidFill>
                <a:latin typeface="黑体" panose="02010609060101010101" pitchFamily="49" charset="-122"/>
              </a:rPr>
              <a:t>实验目的</a:t>
            </a:r>
            <a:endParaRPr lang="en-US" altLang="zh-CN" sz="2800" b="1" dirty="0">
              <a:solidFill>
                <a:prstClr val="white"/>
              </a:solidFill>
              <a:latin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39552" y="116856"/>
            <a:ext cx="38908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完整实验</a:t>
            </a:r>
            <a:r>
              <a:rPr lang="zh-CN" altLang="en-US" sz="3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报告模版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907704" y="1036651"/>
            <a:ext cx="5273675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实验名称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755576" y="1556711"/>
            <a:ext cx="77768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 smtClean="0">
                <a:solidFill>
                  <a:srgbClr val="000000"/>
                </a:solidFill>
                <a:latin typeface="Arial" charset="0"/>
              </a:rPr>
              <a:t>姓名：           学号：               班级：                       日期：        年   月    日 </a:t>
            </a:r>
            <a:endParaRPr lang="zh-CN" altLang="en-US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29511" y="2101222"/>
            <a:ext cx="4518553" cy="446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Arial" charset="0"/>
              </a:rPr>
              <a:t>实验</a:t>
            </a:r>
            <a:r>
              <a:rPr lang="zh-CN" altLang="en-US" sz="2400" b="1" dirty="0" smtClean="0">
                <a:solidFill>
                  <a:srgbClr val="000000"/>
                </a:solidFill>
                <a:latin typeface="Arial" charset="0"/>
              </a:rPr>
              <a:t>目的</a:t>
            </a:r>
            <a:endParaRPr lang="en-US" altLang="zh-CN" sz="2400" b="1" dirty="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Arial" charset="0"/>
              </a:rPr>
              <a:t>实验</a:t>
            </a:r>
            <a:r>
              <a:rPr lang="zh-CN" altLang="en-US" sz="2400" b="1" dirty="0" smtClean="0">
                <a:solidFill>
                  <a:srgbClr val="000000"/>
                </a:solidFill>
                <a:latin typeface="Arial" charset="0"/>
              </a:rPr>
              <a:t>原理（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charset="0"/>
              </a:rPr>
              <a:t>简</a:t>
            </a:r>
            <a:r>
              <a:rPr lang="zh-CN" altLang="en-US" sz="2400" b="1" dirty="0" smtClean="0">
                <a:solidFill>
                  <a:srgbClr val="000000"/>
                </a:solidFill>
                <a:latin typeface="Arial" charset="0"/>
              </a:rPr>
              <a:t>述）</a:t>
            </a:r>
            <a:endParaRPr lang="en-US" altLang="zh-CN" sz="2400" b="1" dirty="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Arial" charset="0"/>
              </a:rPr>
              <a:t>实验仪器</a:t>
            </a:r>
            <a:endParaRPr lang="en-US" altLang="zh-CN" sz="2400" b="1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Arial" charset="0"/>
              </a:rPr>
              <a:t>测量</a:t>
            </a:r>
            <a:r>
              <a:rPr lang="zh-CN" altLang="en-US" sz="2400" b="1" dirty="0" smtClean="0">
                <a:solidFill>
                  <a:srgbClr val="000000"/>
                </a:solidFill>
                <a:latin typeface="Arial" charset="0"/>
              </a:rPr>
              <a:t>记录</a:t>
            </a:r>
            <a:endParaRPr lang="en-US" altLang="zh-CN" sz="2400" b="1" dirty="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400" b="1" dirty="0" smtClean="0">
                <a:solidFill>
                  <a:srgbClr val="000000"/>
                </a:solidFill>
                <a:latin typeface="Arial" charset="0"/>
              </a:rPr>
              <a:t>分析与讨论</a:t>
            </a:r>
            <a:endParaRPr lang="zh-CN" altLang="en-US" sz="2400" b="1" dirty="0">
              <a:solidFill>
                <a:srgbClr val="000000"/>
              </a:solidFill>
              <a:latin typeface="Arial" charset="0"/>
            </a:endParaRPr>
          </a:p>
          <a:p>
            <a:pPr marL="360000" eaLnBrk="1" hangingPunct="1">
              <a:spcBef>
                <a:spcPts val="1200"/>
              </a:spcBef>
            </a:pPr>
            <a:r>
              <a:rPr lang="zh-CN" altLang="en-US" sz="2000" b="1" dirty="0" smtClean="0">
                <a:solidFill>
                  <a:srgbClr val="000000"/>
                </a:solidFill>
                <a:latin typeface="Arial" charset="0"/>
              </a:rPr>
              <a:t>数据处理</a:t>
            </a:r>
            <a:endParaRPr lang="zh-CN" altLang="en-US" sz="2000" b="1" dirty="0">
              <a:solidFill>
                <a:srgbClr val="000000"/>
              </a:solidFill>
              <a:latin typeface="Arial" charset="0"/>
            </a:endParaRPr>
          </a:p>
          <a:p>
            <a:pPr marL="360000" eaLnBrk="1" hangingPunct="1">
              <a:spcBef>
                <a:spcPts val="1200"/>
              </a:spcBef>
            </a:pPr>
            <a:r>
              <a:rPr lang="zh-CN" altLang="en-US" sz="2000" b="1" dirty="0" smtClean="0">
                <a:solidFill>
                  <a:srgbClr val="000000"/>
                </a:solidFill>
                <a:latin typeface="Arial" charset="0"/>
              </a:rPr>
              <a:t>误差分析（定量</a:t>
            </a:r>
            <a:r>
              <a:rPr lang="zh-CN" altLang="en-US" sz="2000" b="1" dirty="0">
                <a:solidFill>
                  <a:srgbClr val="000000"/>
                </a:solidFill>
                <a:latin typeface="Arial" charset="0"/>
              </a:rPr>
              <a:t>或</a:t>
            </a:r>
            <a:r>
              <a:rPr lang="zh-CN" altLang="en-US" sz="2000" b="1" dirty="0" smtClean="0">
                <a:solidFill>
                  <a:srgbClr val="000000"/>
                </a:solidFill>
                <a:latin typeface="Arial" charset="0"/>
              </a:rPr>
              <a:t>定性）</a:t>
            </a:r>
            <a:endParaRPr lang="zh-CN" altLang="en-US" sz="2000" b="1" dirty="0">
              <a:solidFill>
                <a:srgbClr val="000000"/>
              </a:solidFill>
              <a:latin typeface="Arial" charset="0"/>
            </a:endParaRPr>
          </a:p>
          <a:p>
            <a:pPr marL="360000" eaLnBrk="1" hangingPunct="1">
              <a:spcBef>
                <a:spcPts val="120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charset="0"/>
              </a:rPr>
              <a:t>实验</a:t>
            </a:r>
            <a:r>
              <a:rPr lang="zh-CN" altLang="en-US" sz="2000" b="1" dirty="0" smtClean="0">
                <a:solidFill>
                  <a:srgbClr val="000000"/>
                </a:solidFill>
                <a:latin typeface="Arial" charset="0"/>
              </a:rPr>
              <a:t>讨论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 sz="2400" b="1" dirty="0" smtClean="0">
                <a:solidFill>
                  <a:srgbClr val="000000"/>
                </a:solidFill>
                <a:latin typeface="Arial" charset="0"/>
              </a:rPr>
              <a:t>思考题</a:t>
            </a:r>
            <a:endParaRPr lang="zh-CN" altLang="en-US" sz="24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3113205" y="3437221"/>
            <a:ext cx="3939144" cy="461665"/>
          </a:xfrm>
          <a:prstGeom prst="rect">
            <a:avLst/>
          </a:prstGeom>
          <a:solidFill>
            <a:srgbClr val="FFFF00">
              <a:alpha val="49019"/>
            </a:srgbClr>
          </a:solidFill>
          <a:ln w="25400">
            <a:solidFill>
              <a:srgbClr val="FF0000"/>
            </a:solidFill>
            <a:prstDash val="sysDash"/>
            <a:bevel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0033CC"/>
                </a:solidFill>
                <a:latin typeface="黑体" pitchFamily="2" charset="-122"/>
                <a:ea typeface="黑体" pitchFamily="2" charset="-122"/>
              </a:rPr>
              <a:t>原始数据需教师当堂签字</a:t>
            </a:r>
            <a:endParaRPr lang="en-US" altLang="zh-CN" sz="2400" b="1" dirty="0" smtClean="0">
              <a:solidFill>
                <a:srgbClr val="0033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545561" y="3103962"/>
            <a:ext cx="492443" cy="112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rgbClr val="333399"/>
                </a:solidFill>
                <a:latin typeface="Arial" charset="0"/>
              </a:rPr>
              <a:t>原始数据</a:t>
            </a:r>
          </a:p>
        </p:txBody>
      </p:sp>
      <p:sp>
        <p:nvSpPr>
          <p:cNvPr id="18" name="文本框 1">
            <a:extLst>
              <a:ext uri="{FF2B5EF4-FFF2-40B4-BE49-F238E27FC236}">
                <a16:creationId xmlns="" xmlns:a16="http://schemas.microsoft.com/office/drawing/2014/main" id="{1F47AC63-BCC9-449D-A4FC-D463D5A2789A}"/>
              </a:ext>
            </a:extLst>
          </p:cNvPr>
          <p:cNvSpPr txBox="1"/>
          <p:nvPr/>
        </p:nvSpPr>
        <p:spPr>
          <a:xfrm>
            <a:off x="3113205" y="2625197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Arial" charset="0"/>
              </a:rPr>
              <a:t>控制在一页纸以内，过多将酌情扣分。</a:t>
            </a:r>
            <a:endParaRPr lang="en-US" altLang="zh-CN" sz="2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9" name="AutoShape 13"/>
          <p:cNvSpPr>
            <a:spLocks/>
          </p:cNvSpPr>
          <p:nvPr/>
        </p:nvSpPr>
        <p:spPr bwMode="auto">
          <a:xfrm rot="10800000" flipH="1">
            <a:off x="2015298" y="3348933"/>
            <a:ext cx="481608" cy="638241"/>
          </a:xfrm>
          <a:prstGeom prst="rightBrace">
            <a:avLst>
              <a:gd name="adj1" fmla="val 27083"/>
              <a:gd name="adj2" fmla="val 45514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zh-CN" altLang="zh-CN">
              <a:solidFill>
                <a:srgbClr val="FF33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6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88"/>
          <p:cNvSpPr txBox="1">
            <a:spLocks noChangeArrowheads="1"/>
          </p:cNvSpPr>
          <p:nvPr/>
        </p:nvSpPr>
        <p:spPr bwMode="gray">
          <a:xfrm>
            <a:off x="3553213" y="587400"/>
            <a:ext cx="53625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ts val="3600"/>
              </a:lnSpc>
            </a:pPr>
            <a:r>
              <a:rPr lang="zh-CN" altLang="en-US" sz="2800" b="1" dirty="0" smtClean="0">
                <a:solidFill>
                  <a:prstClr val="white"/>
                </a:solidFill>
                <a:latin typeface="黑体" panose="02010609060101010101" pitchFamily="49" charset="-122"/>
              </a:rPr>
              <a:t>实验目的</a:t>
            </a:r>
            <a:endParaRPr lang="en-US" altLang="zh-CN" sz="2800" b="1" dirty="0">
              <a:solidFill>
                <a:prstClr val="white"/>
              </a:solidFill>
              <a:latin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23892" y="94115"/>
            <a:ext cx="34275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报告提交与批阅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07504" y="1117848"/>
            <a:ext cx="8839200" cy="526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anose="020F0502020204030204" pitchFamily="34" charset="0"/>
              </a:rPr>
              <a:t> </a:t>
            </a:r>
            <a:r>
              <a:rPr lang="zh-CN" altLang="en-US" sz="2400" dirty="0" smtClean="0">
                <a:latin typeface="Calibri" panose="020F0502020204030204" pitchFamily="34" charset="0"/>
              </a:rPr>
              <a:t>实验前检查预习情况</a:t>
            </a: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Calibri" panose="020F0502020204030204" pitchFamily="34" charset="0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</a:rPr>
              <a:t>实验后一周内交完整的实验报告</a:t>
            </a: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alibri" panose="020F0502020204030204" pitchFamily="34" charset="0"/>
              </a:rPr>
              <a:t> 再往后一周由老师批阅报告，上传成绩</a:t>
            </a:r>
            <a:r>
              <a:rPr lang="zh-CN" altLang="en-US" sz="2400" dirty="0" smtClean="0">
                <a:latin typeface="Calibri" panose="020F0502020204030204" pitchFamily="34" charset="0"/>
              </a:rPr>
              <a:t>到系统，</a:t>
            </a:r>
            <a:r>
              <a:rPr kumimoji="1" lang="zh-CN" altLang="en-US" sz="2400" b="1" dirty="0" smtClean="0">
                <a:latin typeface="Calibri" panose="020F0502020204030204" pitchFamily="34" charset="0"/>
              </a:rPr>
              <a:t>请自己</a:t>
            </a:r>
            <a:r>
              <a:rPr kumimoji="1" lang="zh-CN" altLang="en-US" sz="2400" b="1" dirty="0">
                <a:latin typeface="Calibri" panose="020F0502020204030204" pitchFamily="34" charset="0"/>
              </a:rPr>
              <a:t>核查分数是否有误。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latin typeface="Calibri" panose="020F0502020204030204" pitchFamily="34" charset="0"/>
              </a:rPr>
              <a:t>        </a:t>
            </a:r>
          </a:p>
          <a:p>
            <a:pPr marL="540000" indent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latin typeface="Calibri" panose="020F0502020204030204" pitchFamily="34" charset="0"/>
              </a:rPr>
              <a:t>如发现报告抄袭，则</a:t>
            </a:r>
            <a:r>
              <a:rPr lang="zh-CN" altLang="en-US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抄袭人和被抄袭人该实验都记为零分</a:t>
            </a:r>
            <a:r>
              <a:rPr lang="zh-CN" altLang="en-US" sz="2400" b="1" dirty="0" smtClean="0">
                <a:latin typeface="Calibri" panose="020F0502020204030204" pitchFamily="34" charset="0"/>
              </a:rPr>
              <a:t>。</a:t>
            </a:r>
            <a:endParaRPr lang="zh-CN" altLang="en-US" sz="2400" b="1" dirty="0">
              <a:latin typeface="Calibri" panose="020F0502020204030204" pitchFamily="34" charset="0"/>
            </a:endParaRPr>
          </a:p>
          <a:p>
            <a:pPr marL="900000" indent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Calibri" panose="020F0502020204030204" pitchFamily="34" charset="0"/>
              </a:rPr>
              <a:t>2020</a:t>
            </a:r>
            <a:r>
              <a:rPr lang="zh-CN" altLang="en-US" sz="2400" dirty="0" smtClean="0">
                <a:latin typeface="Calibri" panose="020F0502020204030204" pitchFamily="34" charset="0"/>
              </a:rPr>
              <a:t>年共发现</a:t>
            </a:r>
            <a:r>
              <a:rPr lang="en-US" altLang="zh-CN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40</a:t>
            </a:r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余例</a:t>
            </a:r>
            <a:r>
              <a:rPr lang="zh-CN" altLang="en-US" sz="2400" dirty="0" smtClean="0">
                <a:latin typeface="Calibri" panose="020F0502020204030204" pitchFamily="34" charset="0"/>
              </a:rPr>
              <a:t>报告抄袭。</a:t>
            </a:r>
            <a:endParaRPr lang="en-US" altLang="zh-CN" sz="2400" dirty="0" smtClean="0">
              <a:latin typeface="Calibri" panose="020F0502020204030204" pitchFamily="34" charset="0"/>
            </a:endParaRPr>
          </a:p>
          <a:p>
            <a:pPr marL="90000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 smtClean="0">
                <a:latin typeface="Calibri" panose="020F0502020204030204" pitchFamily="34" charset="0"/>
              </a:rPr>
              <a:t>2021</a:t>
            </a:r>
            <a:r>
              <a:rPr lang="zh-CN" altLang="en-US" sz="2400" dirty="0" smtClean="0">
                <a:latin typeface="Calibri" panose="020F0502020204030204" pitchFamily="34" charset="0"/>
              </a:rPr>
              <a:t>年</a:t>
            </a:r>
            <a:r>
              <a:rPr lang="zh-CN" altLang="en-US" sz="2400" dirty="0">
                <a:latin typeface="Calibri" panose="020F0502020204030204" pitchFamily="34" charset="0"/>
              </a:rPr>
              <a:t>共</a:t>
            </a:r>
            <a:r>
              <a:rPr lang="zh-CN" altLang="en-US" sz="2400" dirty="0" smtClean="0">
                <a:latin typeface="Calibri" panose="020F0502020204030204" pitchFamily="34" charset="0"/>
              </a:rPr>
              <a:t>发现</a:t>
            </a:r>
            <a:r>
              <a:rPr lang="en-US" altLang="zh-CN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余例</a:t>
            </a:r>
            <a:r>
              <a:rPr lang="zh-CN" altLang="en-US" sz="2400" dirty="0">
                <a:latin typeface="Calibri" panose="020F0502020204030204" pitchFamily="34" charset="0"/>
              </a:rPr>
              <a:t>报告抄袭。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sz="2400" b="1" dirty="0" smtClean="0">
              <a:latin typeface="Calibri" panose="020F0502020204030204" pitchFamily="34" charset="0"/>
            </a:endParaRPr>
          </a:p>
          <a:p>
            <a:pPr marL="540000" indent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latin typeface="Calibri" panose="020F0502020204030204" pitchFamily="34" charset="0"/>
              </a:rPr>
              <a:t>学生</a:t>
            </a:r>
            <a:r>
              <a:rPr lang="zh-CN" altLang="en-US" sz="2400" b="1" dirty="0">
                <a:latin typeface="Calibri" panose="020F0502020204030204" pitchFamily="34" charset="0"/>
              </a:rPr>
              <a:t>要按时交报告，老师要按时批阅报告，欢迎就实验中的科学问题与老师交流</a:t>
            </a:r>
            <a:r>
              <a:rPr lang="zh-CN" altLang="en-US" sz="2400" b="1" dirty="0" smtClean="0">
                <a:latin typeface="Calibri" panose="020F0502020204030204" pitchFamily="34" charset="0"/>
              </a:rPr>
              <a:t>。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73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5"/>
          <p:cNvGrpSpPr>
            <a:grpSpLocks noChangeAspect="1"/>
          </p:cNvGrpSpPr>
          <p:nvPr/>
        </p:nvGrpSpPr>
        <p:grpSpPr bwMode="auto">
          <a:xfrm>
            <a:off x="391522" y="343037"/>
            <a:ext cx="8115301" cy="997743"/>
            <a:chOff x="1152" y="1275"/>
            <a:chExt cx="3408" cy="419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1152" y="1275"/>
              <a:ext cx="480" cy="419"/>
              <a:chOff x="1110" y="2656"/>
              <a:chExt cx="1549" cy="1351"/>
            </a:xfrm>
          </p:grpSpPr>
          <p:sp>
            <p:nvSpPr>
              <p:cNvPr id="10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3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3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" name="AutoShape 6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3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7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 sz="3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1800" y="1305"/>
              <a:ext cx="1828" cy="2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基础实验的</a:t>
              </a:r>
              <a:r>
                <a:rPr lang="zh-CN" altLang="en-US" sz="3600" b="1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课程安排</a:t>
              </a:r>
              <a:endParaRPr kumimoji="1" lang="zh-CN" altLang="en-US" sz="3600" b="1" dirty="0">
                <a:solidFill>
                  <a:srgbClr val="000000"/>
                </a:solidFill>
                <a:latin typeface="Arial" charset="0"/>
                <a:ea typeface="黑体" pitchFamily="49" charset="-122"/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gray">
            <a:xfrm>
              <a:off x="1295" y="1337"/>
              <a:ext cx="185" cy="2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FFFF"/>
                  </a:solidFill>
                  <a:latin typeface="Arial" charset="0"/>
                </a:rPr>
                <a:t>4</a:t>
              </a:r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933" y="1700808"/>
            <a:ext cx="8229600" cy="4846964"/>
          </a:xfrm>
          <a:prstGeom prst="rect">
            <a:avLst/>
          </a:prstGeom>
          <a:noFill/>
          <a:ln w="25400" cap="rnd">
            <a:solidFill>
              <a:srgbClr val="7030A0">
                <a:alpha val="56862"/>
              </a:srgbClr>
            </a:solidFill>
            <a:prstDash val="sysDot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648000" eaLnBrk="1" hangingPunct="1">
              <a:lnSpc>
                <a:spcPct val="120000"/>
              </a:lnSpc>
              <a:buFontTx/>
              <a:buNone/>
            </a:pPr>
            <a:r>
              <a:rPr lang="zh-CN" altLang="en-US" sz="2400" kern="0" dirty="0" smtClean="0"/>
              <a:t>基础物理实验是进入大学的第一门进行科学实验的课程，是同学们受到系统的实验思想方法和技能训练的开端，也是后续实验课程的基础。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zh-CN" altLang="en-US" sz="2400" kern="0" dirty="0"/>
              <a:t>基础物理</a:t>
            </a:r>
            <a:r>
              <a:rPr lang="zh-CN" altLang="en-US" sz="2400" kern="0" dirty="0" smtClean="0"/>
              <a:t>实验（</a:t>
            </a:r>
            <a:r>
              <a:rPr lang="zh-CN" altLang="en-US" sz="2400" kern="0" dirty="0"/>
              <a:t>一级物理实验</a:t>
            </a:r>
            <a:r>
              <a:rPr lang="zh-CN" altLang="en-US" sz="2400" kern="0" dirty="0" smtClean="0"/>
              <a:t>）的内容主要：</a:t>
            </a:r>
          </a:p>
          <a:p>
            <a:pPr marL="1080000" indent="0" eaLnBrk="1" hangingPunct="1">
              <a:spcBef>
                <a:spcPts val="600"/>
              </a:spcBef>
              <a:buFontTx/>
              <a:buNone/>
            </a:pPr>
            <a:r>
              <a:rPr lang="zh-CN" altLang="en-US" sz="2400" kern="0" dirty="0" smtClean="0">
                <a:solidFill>
                  <a:srgbClr val="FF0000"/>
                </a:solidFill>
              </a:rPr>
              <a:t>基本</a:t>
            </a:r>
            <a:r>
              <a:rPr lang="zh-CN" altLang="en-US" sz="2400" kern="0" dirty="0" smtClean="0"/>
              <a:t>物理量的测量；</a:t>
            </a:r>
          </a:p>
          <a:p>
            <a:pPr marL="1080000" indent="0" eaLnBrk="1" hangingPunct="1">
              <a:spcBef>
                <a:spcPts val="600"/>
              </a:spcBef>
              <a:buFontTx/>
              <a:buNone/>
            </a:pPr>
            <a:r>
              <a:rPr lang="zh-CN" altLang="en-US" sz="2400" kern="0" dirty="0" smtClean="0">
                <a:solidFill>
                  <a:srgbClr val="FF0000"/>
                </a:solidFill>
              </a:rPr>
              <a:t>基本</a:t>
            </a:r>
            <a:r>
              <a:rPr lang="zh-CN" altLang="en-US" sz="2400" kern="0" dirty="0" smtClean="0"/>
              <a:t>实验仪器的使用；</a:t>
            </a:r>
          </a:p>
          <a:p>
            <a:pPr marL="1080000" indent="0" eaLnBrk="1" hangingPunct="1">
              <a:spcBef>
                <a:spcPts val="600"/>
              </a:spcBef>
              <a:buFontTx/>
              <a:buNone/>
            </a:pPr>
            <a:r>
              <a:rPr lang="zh-CN" altLang="en-US" sz="2400" kern="0" dirty="0" smtClean="0">
                <a:solidFill>
                  <a:srgbClr val="FF0000"/>
                </a:solidFill>
              </a:rPr>
              <a:t>基本</a:t>
            </a:r>
            <a:r>
              <a:rPr lang="zh-CN" altLang="en-US" sz="2400" kern="0" dirty="0" smtClean="0"/>
              <a:t>实验技能的训练；</a:t>
            </a:r>
          </a:p>
          <a:p>
            <a:pPr marL="1080000" indent="0" eaLnBrk="1" hangingPunct="1">
              <a:spcBef>
                <a:spcPts val="600"/>
              </a:spcBef>
              <a:buFontTx/>
              <a:buNone/>
            </a:pPr>
            <a:r>
              <a:rPr lang="zh-CN" altLang="en-US" sz="2400" kern="0" dirty="0" smtClean="0">
                <a:solidFill>
                  <a:srgbClr val="FF0000"/>
                </a:solidFill>
              </a:rPr>
              <a:t>基本</a:t>
            </a:r>
            <a:r>
              <a:rPr lang="zh-CN" altLang="en-US" sz="2400" kern="0" dirty="0" smtClean="0"/>
              <a:t>测量方法与数据处理、分析；</a:t>
            </a:r>
          </a:p>
          <a:p>
            <a:pPr marL="0" indent="648000" eaLnBrk="1" hangingPunct="1">
              <a:spcBef>
                <a:spcPts val="1800"/>
              </a:spcBef>
              <a:buFontTx/>
              <a:buNone/>
            </a:pPr>
            <a:r>
              <a:rPr lang="zh-CN" altLang="en-US" sz="2400" kern="0" dirty="0" smtClean="0"/>
              <a:t>涉及到力、热、电、光、近代物理的各个知识点，为普及性实验。</a:t>
            </a:r>
            <a:endParaRPr lang="zh-CN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9683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88"/>
          <p:cNvSpPr txBox="1">
            <a:spLocks noChangeArrowheads="1"/>
          </p:cNvSpPr>
          <p:nvPr/>
        </p:nvSpPr>
        <p:spPr bwMode="gray">
          <a:xfrm>
            <a:off x="3553213" y="587400"/>
            <a:ext cx="53625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ts val="3600"/>
              </a:lnSpc>
            </a:pPr>
            <a:r>
              <a:rPr lang="zh-CN" altLang="en-US" sz="2800" b="1" dirty="0" smtClean="0">
                <a:solidFill>
                  <a:prstClr val="white"/>
                </a:solidFill>
                <a:latin typeface="黑体" panose="02010609060101010101" pitchFamily="49" charset="-122"/>
              </a:rPr>
              <a:t>实验目的</a:t>
            </a:r>
            <a:endParaRPr lang="en-US" altLang="zh-CN" sz="2800" b="1" dirty="0">
              <a:solidFill>
                <a:prstClr val="white"/>
              </a:solidFill>
              <a:latin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23892" y="94115"/>
            <a:ext cx="38908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实验项目成绩分配</a:t>
            </a:r>
            <a:endParaRPr lang="zh-CN" altLang="en-US" sz="3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718070" y="1590508"/>
            <a:ext cx="451643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180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0000"/>
                </a:solidFill>
                <a:latin typeface="Arial" charset="0"/>
              </a:rPr>
              <a:t>实验预习（</a:t>
            </a:r>
            <a:r>
              <a:rPr lang="en-US" altLang="zh-CN" sz="2800" b="1" dirty="0" smtClean="0">
                <a:solidFill>
                  <a:srgbClr val="000000"/>
                </a:solidFill>
                <a:latin typeface="Arial" charset="0"/>
              </a:rPr>
              <a:t>10</a:t>
            </a:r>
            <a:r>
              <a:rPr lang="zh-CN" altLang="en-US" sz="2800" b="1" dirty="0" smtClean="0">
                <a:solidFill>
                  <a:srgbClr val="000000"/>
                </a:solidFill>
                <a:latin typeface="Arial" charset="0"/>
              </a:rPr>
              <a:t>分）</a:t>
            </a:r>
            <a:endParaRPr lang="en-US" altLang="zh-CN" sz="2800" b="1" dirty="0" smtClean="0">
              <a:solidFill>
                <a:srgbClr val="000000"/>
              </a:solidFill>
              <a:latin typeface="Arial" charset="0"/>
            </a:endParaRPr>
          </a:p>
          <a:p>
            <a:pPr marL="720000" eaLnBrk="1" fontAlgn="auto" hangingPunct="1"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预习测试</a:t>
            </a:r>
            <a:endParaRPr lang="en-US" altLang="zh-CN" sz="2400" dirty="0" smtClean="0">
              <a:solidFill>
                <a:srgbClr val="000000"/>
              </a:solidFill>
              <a:latin typeface="Arial" charset="0"/>
            </a:endParaRPr>
          </a:p>
          <a:p>
            <a:pPr eaLnBrk="1" fontAlgn="auto" hangingPunct="1">
              <a:spcBef>
                <a:spcPts val="180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0000"/>
                </a:solidFill>
                <a:latin typeface="Arial" charset="0"/>
              </a:rPr>
              <a:t>实验操作（</a:t>
            </a:r>
            <a:r>
              <a:rPr lang="en-US" altLang="zh-CN" sz="2800" b="1" dirty="0" smtClean="0">
                <a:solidFill>
                  <a:srgbClr val="000000"/>
                </a:solidFill>
                <a:latin typeface="Arial" charset="0"/>
              </a:rPr>
              <a:t>50</a:t>
            </a:r>
            <a:r>
              <a:rPr lang="zh-CN" altLang="en-US" sz="2800" b="1" dirty="0" smtClean="0">
                <a:solidFill>
                  <a:srgbClr val="000000"/>
                </a:solidFill>
                <a:latin typeface="Arial" charset="0"/>
              </a:rPr>
              <a:t>分）</a:t>
            </a:r>
            <a:endParaRPr lang="en-US" altLang="zh-CN" sz="2800" b="1" dirty="0" smtClean="0">
              <a:solidFill>
                <a:srgbClr val="000000"/>
              </a:solidFill>
              <a:latin typeface="Arial" charset="0"/>
            </a:endParaRPr>
          </a:p>
          <a:p>
            <a:pPr marL="720000" eaLnBrk="1" fontAlgn="auto" hangingPunct="1"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实验操作（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45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分）</a:t>
            </a:r>
            <a:endParaRPr lang="en-US" altLang="zh-CN" sz="2400" dirty="0" smtClean="0">
              <a:solidFill>
                <a:srgbClr val="000000"/>
              </a:solidFill>
              <a:latin typeface="Arial" charset="0"/>
            </a:endParaRPr>
          </a:p>
          <a:p>
            <a:pPr marL="720000" eaLnBrk="1" fontAlgn="auto" hangingPunct="1"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出门测（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分）</a:t>
            </a:r>
            <a:endParaRPr lang="en-US" altLang="zh-CN" sz="2400" dirty="0">
              <a:solidFill>
                <a:srgbClr val="000000"/>
              </a:solidFill>
              <a:latin typeface="Arial" charset="0"/>
            </a:endParaRPr>
          </a:p>
          <a:p>
            <a:pPr eaLnBrk="1" fontAlgn="auto" hangingPunct="1">
              <a:spcBef>
                <a:spcPts val="180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0000"/>
                </a:solidFill>
                <a:latin typeface="Arial" charset="0"/>
              </a:rPr>
              <a:t>实验报告（</a:t>
            </a:r>
            <a:r>
              <a:rPr lang="en-US" altLang="zh-CN" sz="2800" b="1" dirty="0" smtClean="0">
                <a:solidFill>
                  <a:srgbClr val="000000"/>
                </a:solidFill>
                <a:latin typeface="Arial" charset="0"/>
              </a:rPr>
              <a:t>40</a:t>
            </a:r>
            <a:r>
              <a:rPr lang="zh-CN" altLang="en-US" sz="2800" b="1" dirty="0" smtClean="0">
                <a:solidFill>
                  <a:srgbClr val="000000"/>
                </a:solidFill>
                <a:latin typeface="Arial" charset="0"/>
              </a:rPr>
              <a:t>分）</a:t>
            </a:r>
            <a:endParaRPr lang="en-US" altLang="zh-CN" sz="2800" b="1" dirty="0" smtClean="0">
              <a:solidFill>
                <a:srgbClr val="000000"/>
              </a:solidFill>
              <a:latin typeface="Arial" charset="0"/>
            </a:endParaRPr>
          </a:p>
          <a:p>
            <a:pPr marL="720000" eaLnBrk="1" fontAlgn="auto" hangingPunct="1"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撰写完整的实验报告 </a:t>
            </a:r>
            <a:endParaRPr lang="zh-CN" altLang="en-US" sz="28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7835" y="55892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solidFill>
                  <a:srgbClr val="FF0000"/>
                </a:solidFill>
                <a:latin typeface="等线" panose="020F0502020204030204"/>
              </a:rPr>
              <a:t>根据每个实验的具体情况做调整。</a:t>
            </a:r>
            <a:endParaRPr lang="zh-CN" altLang="en-US" sz="2800" dirty="0">
              <a:solidFill>
                <a:srgbClr val="FF0000"/>
              </a:solidFill>
              <a:latin typeface="等线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1560" y="92717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 smtClean="0">
                <a:solidFill>
                  <a:srgbClr val="00B0F0"/>
                </a:solidFill>
                <a:latin typeface="等线" panose="020F0502020204030204"/>
              </a:rPr>
              <a:t>示例：分光计实验</a:t>
            </a:r>
            <a:endParaRPr lang="zh-CN" altLang="en-US" sz="3200" dirty="0">
              <a:solidFill>
                <a:srgbClr val="00B0F0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7771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4"/>
          <p:cNvSpPr>
            <a:spLocks noChangeArrowheads="1"/>
          </p:cNvSpPr>
          <p:nvPr/>
        </p:nvSpPr>
        <p:spPr bwMode="auto">
          <a:xfrm>
            <a:off x="381000" y="1295400"/>
            <a:ext cx="8077200" cy="299769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下午：</a:t>
            </a:r>
            <a:r>
              <a:rPr lang="en-US" altLang="zh-CN" b="1" dirty="0">
                <a:solidFill>
                  <a:schemeClr val="accent2"/>
                </a:solidFill>
                <a:latin typeface="Calibri" panose="020F0502020204030204" pitchFamily="34" charset="0"/>
              </a:rPr>
              <a:t>2:00-5:00</a:t>
            </a:r>
          </a:p>
          <a:p>
            <a:pPr eaLnBrk="1" hangingPunct="1">
              <a:buFontTx/>
              <a:buNone/>
            </a:pPr>
            <a:r>
              <a:rPr lang="zh-CN" alt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晚上：</a:t>
            </a:r>
            <a:r>
              <a:rPr lang="en-US" altLang="zh-CN" b="1" dirty="0">
                <a:solidFill>
                  <a:schemeClr val="accent2"/>
                </a:solidFill>
                <a:latin typeface="Calibri" panose="020F0502020204030204" pitchFamily="34" charset="0"/>
              </a:rPr>
              <a:t>7:00-10:00</a:t>
            </a:r>
            <a:r>
              <a:rPr lang="en-US" altLang="zh-CN" dirty="0">
                <a:latin typeface="Calibri" panose="020F0502020204030204" pitchFamily="34" charset="0"/>
              </a:rPr>
              <a:t> </a:t>
            </a:r>
          </a:p>
          <a:p>
            <a:pPr eaLnBrk="1" hangingPunct="1">
              <a:buFontTx/>
              <a:buNone/>
            </a:pPr>
            <a:endParaRPr lang="en-US" altLang="zh-CN" dirty="0">
              <a:latin typeface="Calibri" panose="020F0502020204030204" pitchFamily="34" charset="0"/>
            </a:endParaRPr>
          </a:p>
          <a:p>
            <a:pPr eaLnBrk="1" hangingPunct="1">
              <a:buFontTx/>
              <a:buNone/>
            </a:pPr>
            <a:r>
              <a:rPr lang="zh-CN" altLang="en-US" b="1" dirty="0">
                <a:solidFill>
                  <a:srgbClr val="0070C0"/>
                </a:solidFill>
                <a:latin typeface="Calibri" panose="020F0502020204030204" pitchFamily="34" charset="0"/>
              </a:rPr>
              <a:t>整点</a:t>
            </a:r>
            <a:r>
              <a:rPr lang="zh-CN" altLang="en-US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点名</a:t>
            </a:r>
            <a:endParaRPr lang="en-US" altLang="zh-CN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123907" name="标题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accent2"/>
                </a:solidFill>
              </a:rPr>
              <a:t>上课时间</a:t>
            </a:r>
            <a:endParaRPr lang="zh-CN" altLang="en-US" smtClean="0"/>
          </a:p>
        </p:txBody>
      </p:sp>
      <p:sp>
        <p:nvSpPr>
          <p:cNvPr id="123908" name="Text Box 5"/>
          <p:cNvSpPr txBox="1">
            <a:spLocks noChangeArrowheads="1"/>
          </p:cNvSpPr>
          <p:nvPr/>
        </p:nvSpPr>
        <p:spPr bwMode="auto">
          <a:xfrm>
            <a:off x="533400" y="4581128"/>
            <a:ext cx="8610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3300"/>
                </a:solidFill>
                <a:latin typeface="Calibri" panose="020F0502020204030204" pitchFamily="34" charset="0"/>
              </a:rPr>
              <a:t>迟到扣分标准：</a:t>
            </a:r>
            <a:r>
              <a:rPr lang="zh-CN" altLang="en-US" b="1" i="1" dirty="0">
                <a:solidFill>
                  <a:srgbClr val="FF3300"/>
                </a:solidFill>
                <a:latin typeface="Calibri" panose="020F0502020204030204" pitchFamily="34" charset="0"/>
              </a:rPr>
              <a:t>超过</a:t>
            </a:r>
            <a:r>
              <a:rPr lang="en-US" altLang="zh-CN" b="1" i="1" dirty="0">
                <a:solidFill>
                  <a:srgbClr val="FF3300"/>
                </a:solidFill>
                <a:latin typeface="Calibri" panose="020F0502020204030204" pitchFamily="34" charset="0"/>
              </a:rPr>
              <a:t>15</a:t>
            </a:r>
            <a:r>
              <a:rPr lang="zh-CN" altLang="en-US" b="1" i="1" dirty="0">
                <a:solidFill>
                  <a:srgbClr val="FF3300"/>
                </a:solidFill>
                <a:latin typeface="Calibri" panose="020F0502020204030204" pitchFamily="34" charset="0"/>
              </a:rPr>
              <a:t>分钟，不允许做实验！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</a:rPr>
              <a:t>2</a:t>
            </a:r>
            <a:r>
              <a:rPr lang="zh-CN" altLang="en-US" b="1" dirty="0">
                <a:solidFill>
                  <a:srgbClr val="FF3300"/>
                </a:solidFill>
                <a:latin typeface="Calibri" panose="020F0502020204030204" pitchFamily="34" charset="0"/>
              </a:rPr>
              <a:t>分</a:t>
            </a: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</a:rPr>
              <a:t>/</a:t>
            </a: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</a:rPr>
              <a:t>5</a:t>
            </a:r>
            <a:r>
              <a:rPr lang="zh-CN" altLang="en-US" b="1" dirty="0">
                <a:solidFill>
                  <a:srgbClr val="FF3300"/>
                </a:solidFill>
                <a:latin typeface="Calibri" panose="020F0502020204030204" pitchFamily="34" charset="0"/>
              </a:rPr>
              <a:t>分钟； </a:t>
            </a: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</a:rPr>
              <a:t>5</a:t>
            </a:r>
            <a:r>
              <a:rPr lang="zh-CN" altLang="en-US" b="1" dirty="0">
                <a:solidFill>
                  <a:srgbClr val="FF3300"/>
                </a:solidFill>
                <a:latin typeface="Calibri" panose="020F0502020204030204" pitchFamily="34" charset="0"/>
              </a:rPr>
              <a:t>分</a:t>
            </a: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</a:rPr>
              <a:t>/</a:t>
            </a: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</a:rPr>
              <a:t>10</a:t>
            </a:r>
            <a:r>
              <a:rPr lang="zh-CN" altLang="en-US" b="1" dirty="0">
                <a:solidFill>
                  <a:srgbClr val="FF3300"/>
                </a:solidFill>
                <a:latin typeface="Calibri" panose="020F0502020204030204" pitchFamily="34" charset="0"/>
              </a:rPr>
              <a:t>分钟； </a:t>
            </a: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</a:rPr>
              <a:t>10</a:t>
            </a:r>
            <a:r>
              <a:rPr lang="zh-CN" altLang="en-US" b="1" dirty="0">
                <a:solidFill>
                  <a:srgbClr val="FF3300"/>
                </a:solidFill>
                <a:latin typeface="Calibri" panose="020F0502020204030204" pitchFamily="34" charset="0"/>
              </a:rPr>
              <a:t>分</a:t>
            </a: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</a:rPr>
              <a:t>/</a:t>
            </a: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1</a:t>
            </a:r>
            <a:r>
              <a:rPr lang="en-US" altLang="zh-CN" b="1" dirty="0">
                <a:solidFill>
                  <a:srgbClr val="FF3300"/>
                </a:solidFill>
                <a:latin typeface="Calibri" panose="020F0502020204030204" pitchFamily="34" charset="0"/>
              </a:rPr>
              <a:t>5</a:t>
            </a:r>
            <a:r>
              <a:rPr lang="zh-CN" altLang="en-US" b="1" dirty="0">
                <a:solidFill>
                  <a:srgbClr val="FF3300"/>
                </a:solidFill>
                <a:latin typeface="Calibri" panose="020F0502020204030204" pitchFamily="34" charset="0"/>
              </a:rPr>
              <a:t>分钟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531928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7778EE96-81DD-4CDB-B7E1-20A3442BA686}"/>
              </a:ext>
            </a:extLst>
          </p:cNvPr>
          <p:cNvSpPr>
            <a:spLocks noGrp="1"/>
          </p:cNvSpPr>
          <p:nvPr/>
        </p:nvSpPr>
        <p:spPr>
          <a:xfrm>
            <a:off x="196428" y="78246"/>
            <a:ext cx="7667836" cy="75774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6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实验预约选课系统</a:t>
            </a:r>
            <a:endParaRPr lang="zh-CN" altLang="en-US" sz="3600" b="1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66" y="1393703"/>
            <a:ext cx="2492308" cy="5400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1391167" y="1880559"/>
            <a:ext cx="765438" cy="8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012816" y="102676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F0502020204030204"/>
              </a:rPr>
              <a:t>首页面</a:t>
            </a:r>
            <a:endParaRPr lang="zh-CN" altLang="en-US" sz="2000" dirty="0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3396" y="1026767"/>
            <a:ext cx="3800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F0502020204030204"/>
              </a:rPr>
              <a:t>登陆页面 </a:t>
            </a:r>
            <a:r>
              <a:rPr lang="en-US" altLang="zh-CN" sz="2000" dirty="0" smtClean="0">
                <a:solidFill>
                  <a:srgbClr val="00B0F0"/>
                </a:solidFill>
                <a:latin typeface="等线" panose="020F0502020204030204"/>
              </a:rPr>
              <a:t>http://pems.ustc.edu.cn</a:t>
            </a:r>
            <a:endParaRPr lang="zh-CN" altLang="en-US" sz="2000" dirty="0">
              <a:solidFill>
                <a:srgbClr val="00B0F0"/>
              </a:solidFill>
              <a:latin typeface="等线" panose="020F05020202040302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36" y="1393703"/>
            <a:ext cx="2492308" cy="540000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389531" y="4917057"/>
            <a:ext cx="1913778" cy="749744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7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学生端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：实验预约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28" y="1404302"/>
            <a:ext cx="2492308" cy="54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79" y="1404302"/>
            <a:ext cx="2492308" cy="54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" y="1430182"/>
            <a:ext cx="2492308" cy="540000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313200" y="3383161"/>
            <a:ext cx="1170690" cy="116220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931974" y="2172454"/>
            <a:ext cx="689456" cy="34694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987372" y="3096606"/>
            <a:ext cx="689456" cy="34694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95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学生</a:t>
            </a: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端：实验项目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详情、讲义下载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449" y="90056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F0502020204030204"/>
              </a:rPr>
              <a:t>实验项目详情页</a:t>
            </a:r>
            <a:endParaRPr lang="zh-CN" altLang="en-US" sz="2000" dirty="0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95231" y="9400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F0502020204030204"/>
              </a:rPr>
              <a:t>实验介绍</a:t>
            </a:r>
            <a:endParaRPr lang="zh-CN" altLang="en-US" sz="2000" dirty="0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63" y="1458000"/>
            <a:ext cx="2492308" cy="54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25" y="1458000"/>
            <a:ext cx="2492308" cy="54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0" y="1420691"/>
            <a:ext cx="2492308" cy="540000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403106" y="4536091"/>
            <a:ext cx="689456" cy="34694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70" y="984739"/>
            <a:ext cx="2492308" cy="5400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学生端：预约提交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6" y="984739"/>
            <a:ext cx="2492308" cy="540000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88518" y="2668933"/>
            <a:ext cx="1069346" cy="34694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696857" y="5383377"/>
            <a:ext cx="689456" cy="34694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672974" y="1460108"/>
            <a:ext cx="675406" cy="26355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44" y="984739"/>
            <a:ext cx="2492308" cy="540000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8154377" y="5383377"/>
            <a:ext cx="675406" cy="61049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5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学生端：</a:t>
            </a: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查看已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提交预约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20" y="977718"/>
            <a:ext cx="2492308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椭圆 14"/>
          <p:cNvSpPr/>
          <p:nvPr/>
        </p:nvSpPr>
        <p:spPr>
          <a:xfrm>
            <a:off x="1392841" y="1939067"/>
            <a:ext cx="675406" cy="26355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42" y="977718"/>
            <a:ext cx="24923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学生端：实验预习测试、出门测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54" y="874201"/>
            <a:ext cx="2658462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18" y="874201"/>
            <a:ext cx="2658462" cy="576000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2350009" y="4875858"/>
            <a:ext cx="675406" cy="26355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485832" y="5226666"/>
            <a:ext cx="675406" cy="26355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82" y="874201"/>
            <a:ext cx="2658462" cy="57600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7236296" y="1511194"/>
            <a:ext cx="1047606" cy="438407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08435" y="3429000"/>
            <a:ext cx="2658462" cy="241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0000"/>
                </a:solidFill>
              </a:rPr>
              <a:t>答题倒计时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在线</a:t>
            </a:r>
            <a:r>
              <a:rPr lang="zh-CN" altLang="en-US" sz="2000" dirty="0">
                <a:solidFill>
                  <a:srgbClr val="FF0000"/>
                </a:solidFill>
              </a:rPr>
              <a:t>测试需要一次性完成，如果中途退出答题界面计时还会继续，计时结束后系统会自动提交。</a:t>
            </a:r>
          </a:p>
        </p:txBody>
      </p:sp>
    </p:spTree>
    <p:extLst>
      <p:ext uri="{BB962C8B-B14F-4D97-AF65-F5344CB8AC3E}">
        <p14:creationId xmlns:p14="http://schemas.microsoft.com/office/powerpoint/2010/main" val="230579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7" y="810344"/>
            <a:ext cx="2658462" cy="5760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学生</a:t>
            </a: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端：实验预习测试、出门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测（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答案公布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02" y="810344"/>
            <a:ext cx="2658462" cy="5760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627784" y="1946649"/>
            <a:ext cx="675406" cy="32587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91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学生端：课程安全考核（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考核时间另行通知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3" y="900081"/>
            <a:ext cx="265846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14" y="900081"/>
            <a:ext cx="2658462" cy="57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83" y="879460"/>
            <a:ext cx="2658462" cy="5760000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2353659" y="4423475"/>
            <a:ext cx="675406" cy="26355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377572" y="5524781"/>
            <a:ext cx="675406" cy="26355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3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课程</a:t>
            </a: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开设实验项目表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087560"/>
              </p:ext>
            </p:extLst>
          </p:nvPr>
        </p:nvGraphicFramePr>
        <p:xfrm>
          <a:off x="660143" y="896606"/>
          <a:ext cx="7514070" cy="5759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810"/>
                <a:gridCol w="5045260"/>
              </a:tblGrid>
              <a:tr h="5094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0" dirty="0" smtClean="0">
                          <a:effectLst/>
                        </a:rPr>
                        <a:t>实验</a:t>
                      </a:r>
                      <a:r>
                        <a:rPr lang="zh-CN" altLang="en-US" sz="1800" kern="0" dirty="0" smtClean="0">
                          <a:effectLst/>
                        </a:rPr>
                        <a:t>室（</a:t>
                      </a:r>
                      <a:r>
                        <a:rPr lang="en-US" altLang="zh-CN" sz="1800" kern="0" dirty="0" smtClean="0">
                          <a:effectLst/>
                        </a:rPr>
                        <a:t>14</a:t>
                      </a:r>
                      <a:r>
                        <a:rPr lang="zh-CN" altLang="en-US" sz="1800" kern="0" dirty="0" smtClean="0">
                          <a:effectLst/>
                        </a:rPr>
                        <a:t>间）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0" dirty="0">
                          <a:effectLst/>
                        </a:rPr>
                        <a:t>实验</a:t>
                      </a:r>
                      <a:r>
                        <a:rPr lang="zh-CN" sz="1800" kern="0" dirty="0" smtClean="0">
                          <a:effectLst/>
                        </a:rPr>
                        <a:t>项目</a:t>
                      </a:r>
                      <a:r>
                        <a:rPr lang="zh-CN" altLang="en-US" sz="1800" kern="0" dirty="0" smtClean="0">
                          <a:effectLst/>
                        </a:rPr>
                        <a:t>（</a:t>
                      </a:r>
                      <a:r>
                        <a:rPr lang="en-US" altLang="zh-CN" sz="1800" kern="0" dirty="0" smtClean="0">
                          <a:effectLst/>
                        </a:rPr>
                        <a:t>25</a:t>
                      </a:r>
                      <a:r>
                        <a:rPr lang="zh-CN" altLang="en-US" sz="1800" kern="0" dirty="0" smtClean="0">
                          <a:effectLst/>
                        </a:rPr>
                        <a:t>项</a:t>
                      </a:r>
                      <a:r>
                        <a:rPr lang="en-US" altLang="zh-CN" sz="1800" kern="0" dirty="0" smtClean="0">
                          <a:effectLst/>
                        </a:rPr>
                        <a:t>+IYPT</a:t>
                      </a:r>
                      <a:r>
                        <a:rPr lang="zh-CN" altLang="en-US" sz="1800" kern="0" dirty="0" smtClean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1418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数字体温计、磁力摆</a:t>
                      </a:r>
                      <a:endParaRPr lang="zh-CN" altLang="en-US" sz="16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1210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光学显微镜、光的衍射</a:t>
                      </a:r>
                      <a:endParaRPr lang="zh-CN" altLang="en-US" sz="16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1413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杨氏模量、密度的测量</a:t>
                      </a:r>
                      <a:endParaRPr lang="zh-CN" altLang="en-US" sz="16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1424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固体比热容、切变模量</a:t>
                      </a:r>
                      <a:endParaRPr lang="zh-CN" altLang="en-US" sz="16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1312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分光计、涉法测微小量</a:t>
                      </a:r>
                      <a:endParaRPr lang="zh-CN" altLang="en-US" sz="16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1429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用示波器测量时间、半导体温度计的设计与制作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1423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液体表面张力、粘度的测定</a:t>
                      </a:r>
                      <a:endParaRPr lang="zh-CN" altLang="en-US" sz="16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1204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生活中的物理实验</a:t>
                      </a:r>
                      <a:r>
                        <a:rPr lang="en-US" altLang="zh-CN" sz="1600" kern="0" dirty="0" smtClean="0">
                          <a:effectLst/>
                        </a:rPr>
                        <a:t>1</a:t>
                      </a:r>
                      <a:r>
                        <a:rPr lang="zh-CN" altLang="en-US" sz="1600" kern="0" dirty="0" smtClean="0">
                          <a:effectLst/>
                        </a:rPr>
                        <a:t>、生活中的物理实验</a:t>
                      </a:r>
                      <a:r>
                        <a:rPr lang="en-US" altLang="zh-CN" sz="1600" kern="0" dirty="0" smtClean="0">
                          <a:effectLst/>
                        </a:rPr>
                        <a:t>2</a:t>
                      </a:r>
                      <a:endParaRPr lang="en-US" altLang="zh-CN" sz="16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1419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光电效应</a:t>
                      </a:r>
                      <a:r>
                        <a:rPr lang="zh-CN" sz="1600" kern="0" dirty="0" smtClean="0">
                          <a:effectLst/>
                        </a:rPr>
                        <a:t>、</a:t>
                      </a:r>
                      <a:r>
                        <a:rPr lang="zh-CN" altLang="en-US" sz="1600" kern="0" dirty="0" smtClean="0">
                          <a:effectLst/>
                        </a:rPr>
                        <a:t>密立根油滴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1428/1433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硅光电池、配色实验</a:t>
                      </a:r>
                      <a:endParaRPr lang="zh-CN" altLang="en-US" sz="16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1322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声速的测量、直线运动与碰撞</a:t>
                      </a:r>
                      <a:endParaRPr lang="zh-CN" altLang="en-US" sz="16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1303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分光计、透镜参数测量</a:t>
                      </a:r>
                      <a:endParaRPr lang="zh-CN" altLang="en-US" sz="16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1402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</a:rPr>
                        <a:t>整流滤波、直流电源特性</a:t>
                      </a:r>
                      <a:endParaRPr lang="zh-CN" altLang="en-US" sz="16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37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1401</a:t>
                      </a:r>
                      <a:r>
                        <a:rPr lang="en-US" altLang="zh-CN" sz="1600" kern="0" dirty="0" smtClean="0">
                          <a:effectLst/>
                        </a:rPr>
                        <a:t>/</a:t>
                      </a:r>
                      <a:r>
                        <a:rPr lang="en-US" sz="1600" kern="0" dirty="0" smtClean="0">
                          <a:effectLst/>
                        </a:rPr>
                        <a:t>1416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IYPT2022</a:t>
                      </a:r>
                      <a:r>
                        <a:rPr lang="zh-CN" altLang="en-US" sz="1600" kern="0" dirty="0" smtClean="0">
                          <a:effectLst/>
                        </a:rPr>
                        <a:t>系列</a:t>
                      </a:r>
                      <a:r>
                        <a:rPr lang="zh-CN" sz="1600" kern="0" dirty="0" smtClean="0">
                          <a:effectLst/>
                        </a:rPr>
                        <a:t>实验</a:t>
                      </a:r>
                      <a:r>
                        <a:rPr lang="en-US" altLang="zh-CN" sz="1600" kern="0" dirty="0" smtClean="0">
                          <a:effectLst/>
                        </a:rPr>
                        <a:t>1</a:t>
                      </a:r>
                      <a:r>
                        <a:rPr lang="zh-CN" altLang="en-US" sz="1600" kern="0" dirty="0" smtClean="0">
                          <a:effectLst/>
                        </a:rPr>
                        <a:t>、</a:t>
                      </a:r>
                      <a:r>
                        <a:rPr lang="en-US" altLang="zh-CN" sz="1600" kern="0" dirty="0" smtClean="0">
                          <a:effectLst/>
                        </a:rPr>
                        <a:t>IYPT2022</a:t>
                      </a:r>
                      <a:r>
                        <a:rPr lang="zh-CN" altLang="en-US" sz="1600" kern="0" dirty="0" smtClean="0">
                          <a:effectLst/>
                        </a:rPr>
                        <a:t>系列</a:t>
                      </a:r>
                      <a:r>
                        <a:rPr lang="zh-CN" altLang="zh-CN" sz="1600" kern="0" dirty="0" smtClean="0">
                          <a:effectLst/>
                        </a:rPr>
                        <a:t>实验</a:t>
                      </a:r>
                      <a:r>
                        <a:rPr lang="en-US" altLang="zh-CN" sz="1600" kern="0" dirty="0" smtClean="0">
                          <a:effectLst/>
                        </a:rPr>
                        <a:t>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3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学生端</a:t>
            </a: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：课程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问卷调查（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期末进行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43" y="900081"/>
            <a:ext cx="2658462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83" y="900081"/>
            <a:ext cx="2658462" cy="57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3" y="900081"/>
            <a:ext cx="2658462" cy="5760000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2250142" y="4734026"/>
            <a:ext cx="675406" cy="26355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88874" y="2496909"/>
            <a:ext cx="675406" cy="26355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学生</a:t>
            </a: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端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：请假申请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9" y="769536"/>
            <a:ext cx="2492308" cy="54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85" y="741987"/>
            <a:ext cx="2492308" cy="540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4267" y="6072979"/>
            <a:ext cx="8591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学生在线申请，上传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请假条（教学院长或班主任签字）或病历</a:t>
            </a:r>
            <a:r>
              <a:rPr lang="zh-CN" altLang="en-US" sz="20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等材料照片，课程负责人在线审核。</a:t>
            </a:r>
            <a:endParaRPr lang="zh-CN" altLang="en-US" sz="20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325071" y="4636582"/>
            <a:ext cx="675406" cy="38625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722629" y="3975835"/>
            <a:ext cx="1203053" cy="406384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96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国家级精品课程共享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网站（实验视频）</a:t>
            </a:r>
            <a:endParaRPr lang="zh-CN" altLang="en-US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45" y="1556792"/>
            <a:ext cx="9144000" cy="5150987"/>
          </a:xfrm>
          <a:prstGeom prst="rect">
            <a:avLst/>
          </a:prstGeom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180771" y="919118"/>
            <a:ext cx="75639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https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://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www.icourses.cn/sCourse/course_3059.html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物理实验教学中心网站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323528" y="951754"/>
            <a:ext cx="47402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网址：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http:// jxzy.ustc.edu.cn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01788"/>
            <a:ext cx="7435850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85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76200"/>
            <a:ext cx="8229600" cy="7620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实验纪律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712200" cy="5394920"/>
          </a:xfrm>
        </p:spPr>
        <p:txBody>
          <a:bodyPr>
            <a:normAutofit/>
          </a:bodyPr>
          <a:lstStyle/>
          <a:p>
            <a:pPr eaLnBrk="1" hangingPunct="1">
              <a:spcBef>
                <a:spcPts val="1200"/>
              </a:spcBef>
            </a:pPr>
            <a:r>
              <a:rPr lang="zh-CN" altLang="en-US" sz="2800" dirty="0" smtClean="0">
                <a:ea typeface="黑体" pitchFamily="2" charset="-122"/>
              </a:rPr>
              <a:t>迟到</a:t>
            </a:r>
            <a:r>
              <a:rPr lang="en-US" altLang="zh-CN" sz="2800" dirty="0">
                <a:ea typeface="黑体" pitchFamily="2" charset="-122"/>
              </a:rPr>
              <a:t>15</a:t>
            </a:r>
            <a:r>
              <a:rPr lang="zh-CN" altLang="en-US" sz="2800" dirty="0">
                <a:ea typeface="黑体" pitchFamily="2" charset="-122"/>
              </a:rPr>
              <a:t>分钟以上不得做实验；</a:t>
            </a:r>
          </a:p>
          <a:p>
            <a:pPr>
              <a:spcBef>
                <a:spcPts val="1200"/>
              </a:spcBef>
            </a:pPr>
            <a:r>
              <a:rPr lang="zh-CN" altLang="en-US" sz="2800" dirty="0">
                <a:ea typeface="黑体" pitchFamily="2" charset="-122"/>
              </a:rPr>
              <a:t>请假补课程序：</a:t>
            </a:r>
            <a:endParaRPr lang="en-US" altLang="zh-CN" sz="2800" dirty="0">
              <a:ea typeface="黑体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sz="2400" dirty="0">
                <a:ea typeface="黑体" pitchFamily="2" charset="-122"/>
              </a:rPr>
              <a:t>准备</a:t>
            </a:r>
            <a:r>
              <a:rPr lang="zh-CN" altLang="en-US" sz="2400" dirty="0" smtClean="0">
                <a:ea typeface="黑体" pitchFamily="2" charset="-122"/>
              </a:rPr>
              <a:t>请假材料</a:t>
            </a:r>
            <a:endParaRPr lang="en-US" altLang="zh-CN" sz="2400" dirty="0" smtClean="0">
              <a:ea typeface="黑体" pitchFamily="2" charset="-122"/>
            </a:endParaRPr>
          </a:p>
          <a:p>
            <a:pPr marL="1080000" lvl="1" indent="0">
              <a:buNone/>
            </a:pPr>
            <a:r>
              <a:rPr lang="zh-CN" altLang="en-US" sz="2000" dirty="0" smtClean="0">
                <a:ea typeface="黑体" pitchFamily="2" charset="-122"/>
              </a:rPr>
              <a:t>请</a:t>
            </a:r>
            <a:r>
              <a:rPr lang="zh-CN" altLang="en-US" sz="2000" dirty="0">
                <a:ea typeface="黑体" pitchFamily="2" charset="-122"/>
              </a:rPr>
              <a:t>病假</a:t>
            </a:r>
            <a:r>
              <a:rPr lang="zh-CN" altLang="en-US" sz="2000" dirty="0" smtClean="0">
                <a:ea typeface="黑体" pitchFamily="2" charset="-122"/>
              </a:rPr>
              <a:t>要准备病历</a:t>
            </a:r>
            <a:r>
              <a:rPr lang="zh-CN" altLang="en-US" sz="2000" dirty="0">
                <a:ea typeface="黑体" pitchFamily="2" charset="-122"/>
              </a:rPr>
              <a:t>，请事假要出示请假条（</a:t>
            </a:r>
            <a:r>
              <a:rPr lang="zh-CN" altLang="en-US" sz="2000" dirty="0">
                <a:solidFill>
                  <a:srgbClr val="FF3300"/>
                </a:solidFill>
                <a:ea typeface="黑体" pitchFamily="2" charset="-122"/>
              </a:rPr>
              <a:t>请假条须</a:t>
            </a:r>
            <a:r>
              <a:rPr lang="zh-CN" altLang="en-US" sz="2000" dirty="0" smtClean="0">
                <a:solidFill>
                  <a:srgbClr val="FF3300"/>
                </a:solidFill>
                <a:ea typeface="黑体" pitchFamily="2" charset="-122"/>
              </a:rPr>
              <a:t>由教学院长或班主任签字</a:t>
            </a:r>
            <a:r>
              <a:rPr lang="zh-CN" altLang="en-US" sz="2000" dirty="0">
                <a:ea typeface="黑体" pitchFamily="2" charset="-122"/>
              </a:rPr>
              <a:t>）；</a:t>
            </a:r>
            <a:endParaRPr lang="en-US" altLang="zh-CN" sz="2000" dirty="0">
              <a:ea typeface="黑体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sz="2400" dirty="0" smtClean="0">
                <a:ea typeface="黑体" pitchFamily="2" charset="-122"/>
              </a:rPr>
              <a:t>在线申请补课：</a:t>
            </a:r>
            <a:endParaRPr lang="en-US" altLang="zh-CN" sz="2400" dirty="0" smtClean="0">
              <a:ea typeface="黑体" pitchFamily="2" charset="-122"/>
            </a:endParaRPr>
          </a:p>
          <a:p>
            <a:pPr marL="1080000" lvl="1" indent="0">
              <a:buNone/>
            </a:pPr>
            <a:r>
              <a:rPr lang="zh-CN" altLang="en-US" sz="2000" dirty="0" smtClean="0">
                <a:ea typeface="黑体" pitchFamily="2" charset="-122"/>
              </a:rPr>
              <a:t>在预约选课系统申请请假补</a:t>
            </a:r>
            <a:r>
              <a:rPr lang="zh-CN" altLang="en-US" sz="2000" dirty="0">
                <a:ea typeface="黑体" pitchFamily="2" charset="-122"/>
              </a:rPr>
              <a:t>做实验。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 sz="2800" dirty="0">
                <a:ea typeface="黑体" pitchFamily="2" charset="-122"/>
              </a:rPr>
              <a:t>院系级活动不得影响教学；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 sz="2800" dirty="0">
                <a:latin typeface="宋体" pitchFamily="2" charset="-122"/>
                <a:ea typeface="黑体" pitchFamily="2" charset="-122"/>
              </a:rPr>
              <a:t>保持实验室卫生、不吃零食、不穿拖鞋、避免吵闹；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宋体" pitchFamily="2" charset="-122"/>
                <a:ea typeface="黑体" pitchFamily="2" charset="-122"/>
              </a:rPr>
              <a:t>报告抄袭按零分</a:t>
            </a:r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黑体" pitchFamily="2" charset="-122"/>
              </a:rPr>
              <a:t>处理并报送学校有关部门；</a:t>
            </a:r>
            <a:endParaRPr lang="en-US" altLang="zh-CN" sz="2800" dirty="0">
              <a:solidFill>
                <a:srgbClr val="FF0000"/>
              </a:solidFill>
              <a:latin typeface="宋体" pitchFamily="2" charset="-122"/>
              <a:ea typeface="黑体" pitchFamily="2" charset="-122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黑体" pitchFamily="2" charset="-122"/>
              </a:rPr>
              <a:t>若总评成绩</a:t>
            </a:r>
            <a:r>
              <a:rPr lang="zh-CN" altLang="en-US" sz="2800" dirty="0">
                <a:solidFill>
                  <a:srgbClr val="FF0000"/>
                </a:solidFill>
                <a:latin typeface="宋体" pitchFamily="2" charset="-122"/>
                <a:ea typeface="黑体" pitchFamily="2" charset="-122"/>
              </a:rPr>
              <a:t>不及格，须重修。</a:t>
            </a:r>
            <a:endParaRPr lang="en-US" altLang="zh-CN" sz="2800" dirty="0">
              <a:solidFill>
                <a:srgbClr val="FF0000"/>
              </a:solidFill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3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764704"/>
            <a:ext cx="8458200" cy="4370040"/>
          </a:xfrm>
        </p:spPr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6600" b="1" dirty="0" smtClean="0">
                <a:latin typeface="黑体" pitchFamily="49" charset="-122"/>
                <a:ea typeface="黑体" pitchFamily="49" charset="-122"/>
              </a:rPr>
              <a:t>接下来：</a:t>
            </a:r>
            <a:r>
              <a:rPr lang="en-US" altLang="zh-CN" sz="6600" b="1" dirty="0" smtClean="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6600" b="1" dirty="0" smtClean="0">
                <a:latin typeface="黑体" pitchFamily="49" charset="-122"/>
                <a:ea typeface="黑体" pitchFamily="49" charset="-122"/>
              </a:rPr>
            </a:br>
            <a:r>
              <a:rPr lang="en-US" altLang="zh-CN" sz="6600" b="1" dirty="0" smtClean="0">
                <a:latin typeface="黑体" pitchFamily="49" charset="-122"/>
                <a:ea typeface="黑体" pitchFamily="49" charset="-122"/>
              </a:rPr>
              <a:t>       </a:t>
            </a:r>
            <a:r>
              <a:rPr lang="zh-CN" altLang="en-US" sz="6600" b="1" dirty="0" smtClean="0">
                <a:latin typeface="黑体" pitchFamily="49" charset="-122"/>
                <a:ea typeface="黑体" pitchFamily="49" charset="-122"/>
              </a:rPr>
              <a:t>不确定度分析</a:t>
            </a:r>
            <a:endParaRPr lang="zh-CN" altLang="zh-CN" sz="6600" b="1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1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5">
            <a:extLst>
              <a:ext uri="{FF2B5EF4-FFF2-40B4-BE49-F238E27FC236}">
                <a16:creationId xmlns:a16="http://schemas.microsoft.com/office/drawing/2014/main" xmlns="" id="{BAB719E2-B0B9-4D6D-BFB9-2F2F69D4CC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1522" y="343037"/>
            <a:ext cx="8115301" cy="997743"/>
            <a:chOff x="1152" y="1275"/>
            <a:chExt cx="3408" cy="41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xmlns="" id="{13856F97-7379-48C3-96D0-7E8BF4FF5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275"/>
              <a:ext cx="480" cy="419"/>
              <a:chOff x="1110" y="2656"/>
              <a:chExt cx="1549" cy="1351"/>
            </a:xfrm>
          </p:grpSpPr>
          <p:sp>
            <p:nvSpPr>
              <p:cNvPr id="11" name="AutoShape 4">
                <a:extLst>
                  <a:ext uri="{FF2B5EF4-FFF2-40B4-BE49-F238E27FC236}">
                    <a16:creationId xmlns:a16="http://schemas.microsoft.com/office/drawing/2014/main" xmlns="" id="{C75A950D-9855-43A4-AF8B-222B735EB6E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6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" name="AutoShape 5">
                <a:extLst>
                  <a:ext uri="{FF2B5EF4-FFF2-40B4-BE49-F238E27FC236}">
                    <a16:creationId xmlns:a16="http://schemas.microsoft.com/office/drawing/2014/main" xmlns="" id="{F48BD6E7-7EC4-4812-AA13-E80B5917188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6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" name="AutoShape 6">
                <a:extLst>
                  <a:ext uri="{FF2B5EF4-FFF2-40B4-BE49-F238E27FC236}">
                    <a16:creationId xmlns:a16="http://schemas.microsoft.com/office/drawing/2014/main" xmlns="" id="{8A88B470-BA28-4A94-9408-30ECFC96DA3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009999">
                      <a:gamma/>
                      <a:shade val="46275"/>
                      <a:invGamma/>
                    </a:srgbClr>
                  </a:gs>
                  <a:gs pos="100000">
                    <a:srgbClr val="00999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6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8" name="Line 11">
              <a:extLst>
                <a:ext uri="{FF2B5EF4-FFF2-40B4-BE49-F238E27FC236}">
                  <a16:creationId xmlns:a16="http://schemas.microsoft.com/office/drawing/2014/main" xmlns="" id="{07C9CE78-6DB3-4359-AA34-2429FDE98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xmlns="" id="{E741F3EE-3F38-4B1F-B719-0014C5ED4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6" y="1305"/>
              <a:ext cx="2904" cy="2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3600" b="1" kern="0" dirty="0">
                  <a:solidFill>
                    <a:srgbClr val="000000"/>
                  </a:solidFill>
                  <a:latin typeface="Arial" charset="0"/>
                  <a:ea typeface="黑体" pitchFamily="49" charset="-122"/>
                </a:rPr>
                <a:t>测量的</a:t>
              </a:r>
              <a:r>
                <a:rPr kumimoji="1" lang="zh-CN" altLang="en-US" sz="3600" b="1" kern="0" dirty="0" smtClean="0">
                  <a:solidFill>
                    <a:srgbClr val="000000"/>
                  </a:solidFill>
                  <a:latin typeface="Arial" charset="0"/>
                  <a:ea typeface="黑体" pitchFamily="49" charset="-122"/>
                </a:rPr>
                <a:t>不确定度</a:t>
              </a:r>
              <a:endParaRPr kumimoji="1" lang="zh-CN" altLang="en-US" sz="3600" b="1" kern="0" dirty="0">
                <a:solidFill>
                  <a:srgbClr val="000000"/>
                </a:solidFill>
                <a:latin typeface="Arial" charset="0"/>
                <a:ea typeface="黑体" pitchFamily="49" charset="-122"/>
              </a:endParaRP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xmlns="" id="{2EA05193-83A3-4230-9F62-0FF15D95F21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5" y="1337"/>
              <a:ext cx="185" cy="2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kern="0" dirty="0" smtClean="0">
                  <a:solidFill>
                    <a:srgbClr val="FFFFFF"/>
                  </a:solidFill>
                  <a:latin typeface="Arial" charset="0"/>
                </a:rPr>
                <a:t>5</a:t>
              </a:r>
              <a:endParaRPr lang="en-US" altLang="zh-CN" sz="3600" b="1" kern="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17" name="Rectangle 56"/>
          <p:cNvSpPr>
            <a:spLocks noChangeArrowheads="1"/>
          </p:cNvSpPr>
          <p:nvPr/>
        </p:nvSpPr>
        <p:spPr bwMode="auto">
          <a:xfrm>
            <a:off x="422970" y="1694830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rgbClr val="00B0F0"/>
                </a:solidFill>
              </a:rPr>
              <a:t>误差</a:t>
            </a:r>
          </a:p>
        </p:txBody>
      </p:sp>
      <p:sp>
        <p:nvSpPr>
          <p:cNvPr id="18" name="Rectangle 57"/>
          <p:cNvSpPr>
            <a:spLocks noChangeArrowheads="1"/>
          </p:cNvSpPr>
          <p:nvPr/>
        </p:nvSpPr>
        <p:spPr bwMode="auto">
          <a:xfrm>
            <a:off x="388927" y="2565533"/>
            <a:ext cx="8575562" cy="403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00B0F0"/>
                </a:solidFill>
              </a:rPr>
              <a:t>测量</a:t>
            </a:r>
          </a:p>
          <a:p>
            <a:pPr marL="720000" lvl="1" indent="-360000"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</a:rPr>
              <a:t>直接测量：长度、质量、时间等</a:t>
            </a:r>
          </a:p>
          <a:p>
            <a:pPr marL="720000" lvl="1" indent="-360000"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</a:rPr>
              <a:t>间接测量：重力加速度、速度等</a:t>
            </a:r>
          </a:p>
          <a:p>
            <a:pPr marL="720000" lvl="1" indent="-360000"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</a:rPr>
              <a:t>等精度测量：同人、同法、同仪器、同条件下对同一</a:t>
            </a:r>
            <a:r>
              <a:rPr lang="zh-CN" altLang="en-US" sz="2400" dirty="0" smtClean="0">
                <a:solidFill>
                  <a:srgbClr val="000000"/>
                </a:solidFill>
              </a:rPr>
              <a:t>物理量</a:t>
            </a:r>
            <a:r>
              <a:rPr lang="zh-CN" altLang="en-US" sz="2400" dirty="0">
                <a:solidFill>
                  <a:srgbClr val="000000"/>
                </a:solidFill>
              </a:rPr>
              <a:t>进行多次测量</a:t>
            </a:r>
          </a:p>
          <a:p>
            <a:pPr marL="720000" lvl="1" indent="-360000"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</a:rPr>
              <a:t>真值：物理量的真实值 </a:t>
            </a:r>
            <a:r>
              <a:rPr lang="en-US" altLang="zh-CN" sz="2400" dirty="0">
                <a:solidFill>
                  <a:srgbClr val="000000"/>
                </a:solidFill>
              </a:rPr>
              <a:t>(</a:t>
            </a:r>
            <a:r>
              <a:rPr lang="zh-CN" altLang="en-US" sz="2400" dirty="0">
                <a:solidFill>
                  <a:srgbClr val="FF3300"/>
                </a:solidFill>
              </a:rPr>
              <a:t>一般不知道</a:t>
            </a:r>
            <a:r>
              <a:rPr lang="en-US" altLang="zh-CN" sz="2400" dirty="0">
                <a:solidFill>
                  <a:srgbClr val="000000"/>
                </a:solidFill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zh-CN" altLang="en-US" sz="2800" dirty="0">
                <a:solidFill>
                  <a:srgbClr val="00B0F0"/>
                </a:solidFill>
              </a:rPr>
              <a:t>测量误差 </a:t>
            </a:r>
            <a:r>
              <a:rPr lang="en-US" altLang="zh-CN" sz="2800" dirty="0"/>
              <a:t>= </a:t>
            </a:r>
            <a:r>
              <a:rPr lang="zh-CN" altLang="en-US" sz="2800" dirty="0"/>
              <a:t>测量值 </a:t>
            </a:r>
            <a:r>
              <a:rPr lang="en-US" altLang="zh-CN" sz="2800" dirty="0"/>
              <a:t>- </a:t>
            </a:r>
            <a:r>
              <a:rPr lang="zh-CN" altLang="en-US" sz="2800" dirty="0"/>
              <a:t>真值</a:t>
            </a:r>
          </a:p>
        </p:txBody>
      </p:sp>
    </p:spTree>
    <p:extLst>
      <p:ext uri="{BB962C8B-B14F-4D97-AF65-F5344CB8AC3E}">
        <p14:creationId xmlns:p14="http://schemas.microsoft.com/office/powerpoint/2010/main" val="423517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0"/>
            <a:ext cx="8229600" cy="1042988"/>
          </a:xfrm>
        </p:spPr>
        <p:txBody>
          <a:bodyPr/>
          <a:lstStyle/>
          <a:p>
            <a:r>
              <a:rPr lang="zh-CN" altLang="en-US" b="1" smtClean="0"/>
              <a:t>正确度、精密度、精确度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250" y="1042988"/>
            <a:ext cx="8229600" cy="452596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00B0F0"/>
                </a:solidFill>
              </a:rPr>
              <a:t>正确度</a:t>
            </a:r>
            <a:r>
              <a:rPr lang="zh-CN" altLang="en-US" sz="2400" dirty="0" smtClean="0"/>
              <a:t>：测量值与真值的接近程度。反映测量结果系统误差大小的术语。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00B0F0"/>
                </a:solidFill>
              </a:rPr>
              <a:t>精密度</a:t>
            </a:r>
            <a:r>
              <a:rPr lang="zh-CN" altLang="en-US" sz="2400" dirty="0" smtClean="0"/>
              <a:t>：重复测量所得测量结果相互接近的程度。反映测量结果随机误差大小的术语。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00B0F0"/>
                </a:solidFill>
              </a:rPr>
              <a:t>精确度</a:t>
            </a:r>
            <a:r>
              <a:rPr lang="zh-CN" altLang="en-US" sz="2400" dirty="0" smtClean="0"/>
              <a:t>：综合评定测量结果的重复性和接近真值的程度。反映随机误差和系统误差的综合效果。</a:t>
            </a:r>
          </a:p>
        </p:txBody>
      </p:sp>
      <p:grpSp>
        <p:nvGrpSpPr>
          <p:cNvPr id="10244" name="Group 4"/>
          <p:cNvGrpSpPr>
            <a:grpSpLocks/>
          </p:cNvGrpSpPr>
          <p:nvPr/>
        </p:nvGrpSpPr>
        <p:grpSpPr bwMode="auto">
          <a:xfrm>
            <a:off x="3806825" y="4194175"/>
            <a:ext cx="1439863" cy="1349375"/>
            <a:chOff x="3702" y="3266"/>
            <a:chExt cx="907" cy="850"/>
          </a:xfrm>
        </p:grpSpPr>
        <p:grpSp>
          <p:nvGrpSpPr>
            <p:cNvPr id="10300" name="Group 5"/>
            <p:cNvGrpSpPr>
              <a:grpSpLocks/>
            </p:cNvGrpSpPr>
            <p:nvPr/>
          </p:nvGrpSpPr>
          <p:grpSpPr bwMode="auto">
            <a:xfrm>
              <a:off x="3811" y="3355"/>
              <a:ext cx="680" cy="680"/>
              <a:chOff x="3811" y="3355"/>
              <a:chExt cx="680" cy="680"/>
            </a:xfrm>
          </p:grpSpPr>
          <p:grpSp>
            <p:nvGrpSpPr>
              <p:cNvPr id="10303" name="Group 6"/>
              <p:cNvGrpSpPr>
                <a:grpSpLocks/>
              </p:cNvGrpSpPr>
              <p:nvPr/>
            </p:nvGrpSpPr>
            <p:grpSpPr bwMode="auto">
              <a:xfrm>
                <a:off x="3811" y="3355"/>
                <a:ext cx="680" cy="680"/>
                <a:chOff x="3811" y="3355"/>
                <a:chExt cx="680" cy="680"/>
              </a:xfrm>
            </p:grpSpPr>
            <p:sp>
              <p:nvSpPr>
                <p:cNvPr id="10305" name="Oval 7"/>
                <p:cNvSpPr>
                  <a:spLocks noChangeArrowheads="1"/>
                </p:cNvSpPr>
                <p:nvPr/>
              </p:nvSpPr>
              <p:spPr bwMode="auto">
                <a:xfrm>
                  <a:off x="3811" y="3355"/>
                  <a:ext cx="680" cy="68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0306" name="Oval 8"/>
                <p:cNvSpPr>
                  <a:spLocks noChangeArrowheads="1"/>
                </p:cNvSpPr>
                <p:nvPr/>
              </p:nvSpPr>
              <p:spPr bwMode="auto">
                <a:xfrm>
                  <a:off x="3879" y="3425"/>
                  <a:ext cx="544" cy="54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0307" name="Oval 9"/>
                <p:cNvSpPr>
                  <a:spLocks noChangeArrowheads="1"/>
                </p:cNvSpPr>
                <p:nvPr/>
              </p:nvSpPr>
              <p:spPr bwMode="auto">
                <a:xfrm>
                  <a:off x="3949" y="3495"/>
                  <a:ext cx="408" cy="4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10304" name="Oval 10"/>
              <p:cNvSpPr>
                <a:spLocks noChangeArrowheads="1"/>
              </p:cNvSpPr>
              <p:nvPr/>
            </p:nvSpPr>
            <p:spPr bwMode="auto">
              <a:xfrm>
                <a:off x="4061" y="3595"/>
                <a:ext cx="181" cy="181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301" name="Line 11"/>
            <p:cNvSpPr>
              <a:spLocks noChangeShapeType="1"/>
            </p:cNvSpPr>
            <p:nvPr/>
          </p:nvSpPr>
          <p:spPr bwMode="auto">
            <a:xfrm>
              <a:off x="3702" y="3691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302" name="Line 12"/>
            <p:cNvSpPr>
              <a:spLocks noChangeShapeType="1"/>
            </p:cNvSpPr>
            <p:nvPr/>
          </p:nvSpPr>
          <p:spPr bwMode="auto">
            <a:xfrm>
              <a:off x="4156" y="3266"/>
              <a:ext cx="0" cy="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245" name="Group 13"/>
          <p:cNvGrpSpPr>
            <a:grpSpLocks/>
          </p:cNvGrpSpPr>
          <p:nvPr/>
        </p:nvGrpSpPr>
        <p:grpSpPr bwMode="auto">
          <a:xfrm>
            <a:off x="1511300" y="4194175"/>
            <a:ext cx="1439863" cy="1349375"/>
            <a:chOff x="3702" y="3266"/>
            <a:chExt cx="907" cy="850"/>
          </a:xfrm>
        </p:grpSpPr>
        <p:grpSp>
          <p:nvGrpSpPr>
            <p:cNvPr id="10292" name="Group 14"/>
            <p:cNvGrpSpPr>
              <a:grpSpLocks/>
            </p:cNvGrpSpPr>
            <p:nvPr/>
          </p:nvGrpSpPr>
          <p:grpSpPr bwMode="auto">
            <a:xfrm>
              <a:off x="3811" y="3355"/>
              <a:ext cx="680" cy="680"/>
              <a:chOff x="3811" y="3355"/>
              <a:chExt cx="680" cy="680"/>
            </a:xfrm>
          </p:grpSpPr>
          <p:grpSp>
            <p:nvGrpSpPr>
              <p:cNvPr id="10295" name="Group 15"/>
              <p:cNvGrpSpPr>
                <a:grpSpLocks/>
              </p:cNvGrpSpPr>
              <p:nvPr/>
            </p:nvGrpSpPr>
            <p:grpSpPr bwMode="auto">
              <a:xfrm>
                <a:off x="3811" y="3355"/>
                <a:ext cx="680" cy="680"/>
                <a:chOff x="3811" y="3355"/>
                <a:chExt cx="680" cy="680"/>
              </a:xfrm>
            </p:grpSpPr>
            <p:sp>
              <p:nvSpPr>
                <p:cNvPr id="10297" name="Oval 16"/>
                <p:cNvSpPr>
                  <a:spLocks noChangeArrowheads="1"/>
                </p:cNvSpPr>
                <p:nvPr/>
              </p:nvSpPr>
              <p:spPr bwMode="auto">
                <a:xfrm>
                  <a:off x="3811" y="3355"/>
                  <a:ext cx="680" cy="68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0298" name="Oval 17"/>
                <p:cNvSpPr>
                  <a:spLocks noChangeArrowheads="1"/>
                </p:cNvSpPr>
                <p:nvPr/>
              </p:nvSpPr>
              <p:spPr bwMode="auto">
                <a:xfrm>
                  <a:off x="3879" y="3425"/>
                  <a:ext cx="544" cy="54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0299" name="Oval 18"/>
                <p:cNvSpPr>
                  <a:spLocks noChangeArrowheads="1"/>
                </p:cNvSpPr>
                <p:nvPr/>
              </p:nvSpPr>
              <p:spPr bwMode="auto">
                <a:xfrm>
                  <a:off x="3949" y="3495"/>
                  <a:ext cx="408" cy="4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10296" name="Oval 19"/>
              <p:cNvSpPr>
                <a:spLocks noChangeArrowheads="1"/>
              </p:cNvSpPr>
              <p:nvPr/>
            </p:nvSpPr>
            <p:spPr bwMode="auto">
              <a:xfrm>
                <a:off x="4061" y="3595"/>
                <a:ext cx="181" cy="181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293" name="Line 20"/>
            <p:cNvSpPr>
              <a:spLocks noChangeShapeType="1"/>
            </p:cNvSpPr>
            <p:nvPr/>
          </p:nvSpPr>
          <p:spPr bwMode="auto">
            <a:xfrm>
              <a:off x="3702" y="3691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294" name="Line 21"/>
            <p:cNvSpPr>
              <a:spLocks noChangeShapeType="1"/>
            </p:cNvSpPr>
            <p:nvPr/>
          </p:nvSpPr>
          <p:spPr bwMode="auto">
            <a:xfrm>
              <a:off x="4156" y="3266"/>
              <a:ext cx="0" cy="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246" name="Group 22"/>
          <p:cNvGrpSpPr>
            <a:grpSpLocks/>
          </p:cNvGrpSpPr>
          <p:nvPr/>
        </p:nvGrpSpPr>
        <p:grpSpPr bwMode="auto">
          <a:xfrm>
            <a:off x="5921375" y="4194175"/>
            <a:ext cx="1439863" cy="1349375"/>
            <a:chOff x="3702" y="3266"/>
            <a:chExt cx="907" cy="850"/>
          </a:xfrm>
        </p:grpSpPr>
        <p:grpSp>
          <p:nvGrpSpPr>
            <p:cNvPr id="10284" name="Group 23"/>
            <p:cNvGrpSpPr>
              <a:grpSpLocks/>
            </p:cNvGrpSpPr>
            <p:nvPr/>
          </p:nvGrpSpPr>
          <p:grpSpPr bwMode="auto">
            <a:xfrm>
              <a:off x="3811" y="3355"/>
              <a:ext cx="680" cy="680"/>
              <a:chOff x="3811" y="3355"/>
              <a:chExt cx="680" cy="680"/>
            </a:xfrm>
          </p:grpSpPr>
          <p:grpSp>
            <p:nvGrpSpPr>
              <p:cNvPr id="10287" name="Group 24"/>
              <p:cNvGrpSpPr>
                <a:grpSpLocks/>
              </p:cNvGrpSpPr>
              <p:nvPr/>
            </p:nvGrpSpPr>
            <p:grpSpPr bwMode="auto">
              <a:xfrm>
                <a:off x="3811" y="3355"/>
                <a:ext cx="680" cy="680"/>
                <a:chOff x="3811" y="3355"/>
                <a:chExt cx="680" cy="680"/>
              </a:xfrm>
            </p:grpSpPr>
            <p:sp>
              <p:nvSpPr>
                <p:cNvPr id="10289" name="Oval 25"/>
                <p:cNvSpPr>
                  <a:spLocks noChangeArrowheads="1"/>
                </p:cNvSpPr>
                <p:nvPr/>
              </p:nvSpPr>
              <p:spPr bwMode="auto">
                <a:xfrm>
                  <a:off x="3811" y="3355"/>
                  <a:ext cx="680" cy="68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0290" name="Oval 26"/>
                <p:cNvSpPr>
                  <a:spLocks noChangeArrowheads="1"/>
                </p:cNvSpPr>
                <p:nvPr/>
              </p:nvSpPr>
              <p:spPr bwMode="auto">
                <a:xfrm>
                  <a:off x="3879" y="3425"/>
                  <a:ext cx="544" cy="54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0291" name="Oval 27"/>
                <p:cNvSpPr>
                  <a:spLocks noChangeArrowheads="1"/>
                </p:cNvSpPr>
                <p:nvPr/>
              </p:nvSpPr>
              <p:spPr bwMode="auto">
                <a:xfrm>
                  <a:off x="3949" y="3495"/>
                  <a:ext cx="408" cy="4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10288" name="Oval 28"/>
              <p:cNvSpPr>
                <a:spLocks noChangeArrowheads="1"/>
              </p:cNvSpPr>
              <p:nvPr/>
            </p:nvSpPr>
            <p:spPr bwMode="auto">
              <a:xfrm>
                <a:off x="4061" y="3595"/>
                <a:ext cx="181" cy="181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285" name="Line 29"/>
            <p:cNvSpPr>
              <a:spLocks noChangeShapeType="1"/>
            </p:cNvSpPr>
            <p:nvPr/>
          </p:nvSpPr>
          <p:spPr bwMode="auto">
            <a:xfrm>
              <a:off x="3702" y="3691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286" name="Line 30"/>
            <p:cNvSpPr>
              <a:spLocks noChangeShapeType="1"/>
            </p:cNvSpPr>
            <p:nvPr/>
          </p:nvSpPr>
          <p:spPr bwMode="auto">
            <a:xfrm>
              <a:off x="4156" y="3266"/>
              <a:ext cx="0" cy="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247" name="Oval 31"/>
          <p:cNvSpPr>
            <a:spLocks noChangeArrowheads="1"/>
          </p:cNvSpPr>
          <p:nvPr/>
        </p:nvSpPr>
        <p:spPr bwMode="auto">
          <a:xfrm>
            <a:off x="2413000" y="4778375"/>
            <a:ext cx="44450" cy="460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48" name="Oval 32"/>
          <p:cNvSpPr>
            <a:spLocks noChangeArrowheads="1"/>
          </p:cNvSpPr>
          <p:nvPr/>
        </p:nvSpPr>
        <p:spPr bwMode="auto">
          <a:xfrm>
            <a:off x="1871663" y="4689475"/>
            <a:ext cx="44450" cy="460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49" name="Oval 33"/>
          <p:cNvSpPr>
            <a:spLocks noChangeArrowheads="1"/>
          </p:cNvSpPr>
          <p:nvPr/>
        </p:nvSpPr>
        <p:spPr bwMode="auto">
          <a:xfrm>
            <a:off x="2547938" y="5003800"/>
            <a:ext cx="44450" cy="460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50" name="Oval 34"/>
          <p:cNvSpPr>
            <a:spLocks noChangeArrowheads="1"/>
          </p:cNvSpPr>
          <p:nvPr/>
        </p:nvSpPr>
        <p:spPr bwMode="auto">
          <a:xfrm>
            <a:off x="2366963" y="5273675"/>
            <a:ext cx="44450" cy="460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51" name="Oval 35"/>
          <p:cNvSpPr>
            <a:spLocks noChangeArrowheads="1"/>
          </p:cNvSpPr>
          <p:nvPr/>
        </p:nvSpPr>
        <p:spPr bwMode="auto">
          <a:xfrm>
            <a:off x="2097088" y="4959350"/>
            <a:ext cx="44450" cy="460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52" name="Oval 36"/>
          <p:cNvSpPr>
            <a:spLocks noChangeArrowheads="1"/>
          </p:cNvSpPr>
          <p:nvPr/>
        </p:nvSpPr>
        <p:spPr bwMode="auto">
          <a:xfrm>
            <a:off x="2097088" y="4373563"/>
            <a:ext cx="44450" cy="460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53" name="Oval 37"/>
          <p:cNvSpPr>
            <a:spLocks noChangeArrowheads="1"/>
          </p:cNvSpPr>
          <p:nvPr/>
        </p:nvSpPr>
        <p:spPr bwMode="auto">
          <a:xfrm>
            <a:off x="1827213" y="5184775"/>
            <a:ext cx="44450" cy="460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54" name="Oval 38"/>
          <p:cNvSpPr>
            <a:spLocks noChangeArrowheads="1"/>
          </p:cNvSpPr>
          <p:nvPr/>
        </p:nvSpPr>
        <p:spPr bwMode="auto">
          <a:xfrm>
            <a:off x="2052638" y="5049838"/>
            <a:ext cx="44450" cy="460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55" name="Oval 39"/>
          <p:cNvSpPr>
            <a:spLocks noChangeArrowheads="1"/>
          </p:cNvSpPr>
          <p:nvPr/>
        </p:nvSpPr>
        <p:spPr bwMode="auto">
          <a:xfrm>
            <a:off x="2232025" y="4914900"/>
            <a:ext cx="44450" cy="460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56" name="Oval 40"/>
          <p:cNvSpPr>
            <a:spLocks noChangeArrowheads="1"/>
          </p:cNvSpPr>
          <p:nvPr/>
        </p:nvSpPr>
        <p:spPr bwMode="auto">
          <a:xfrm>
            <a:off x="2501900" y="4464050"/>
            <a:ext cx="44450" cy="460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57" name="Oval 41"/>
          <p:cNvSpPr>
            <a:spLocks noChangeArrowheads="1"/>
          </p:cNvSpPr>
          <p:nvPr/>
        </p:nvSpPr>
        <p:spPr bwMode="auto">
          <a:xfrm>
            <a:off x="2141538" y="4778375"/>
            <a:ext cx="44450" cy="460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58" name="Oval 42"/>
          <p:cNvSpPr>
            <a:spLocks noChangeArrowheads="1"/>
          </p:cNvSpPr>
          <p:nvPr/>
        </p:nvSpPr>
        <p:spPr bwMode="auto">
          <a:xfrm>
            <a:off x="2322513" y="4733925"/>
            <a:ext cx="44450" cy="460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59" name="Oval 43"/>
          <p:cNvSpPr>
            <a:spLocks noChangeArrowheads="1"/>
          </p:cNvSpPr>
          <p:nvPr/>
        </p:nvSpPr>
        <p:spPr bwMode="auto">
          <a:xfrm>
            <a:off x="4708525" y="4508500"/>
            <a:ext cx="44450" cy="460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60" name="Oval 44"/>
          <p:cNvSpPr>
            <a:spLocks noChangeArrowheads="1"/>
          </p:cNvSpPr>
          <p:nvPr/>
        </p:nvSpPr>
        <p:spPr bwMode="auto">
          <a:xfrm>
            <a:off x="4797425" y="4508500"/>
            <a:ext cx="44450" cy="460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61" name="Oval 45"/>
          <p:cNvSpPr>
            <a:spLocks noChangeArrowheads="1"/>
          </p:cNvSpPr>
          <p:nvPr/>
        </p:nvSpPr>
        <p:spPr bwMode="auto">
          <a:xfrm>
            <a:off x="4797425" y="4643438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62" name="Oval 46"/>
          <p:cNvSpPr>
            <a:spLocks noChangeArrowheads="1"/>
          </p:cNvSpPr>
          <p:nvPr/>
        </p:nvSpPr>
        <p:spPr bwMode="auto">
          <a:xfrm>
            <a:off x="4708525" y="4643438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63" name="Oval 47"/>
          <p:cNvSpPr>
            <a:spLocks noChangeArrowheads="1"/>
          </p:cNvSpPr>
          <p:nvPr/>
        </p:nvSpPr>
        <p:spPr bwMode="auto">
          <a:xfrm>
            <a:off x="4662488" y="4554538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64" name="Oval 48"/>
          <p:cNvSpPr>
            <a:spLocks noChangeArrowheads="1"/>
          </p:cNvSpPr>
          <p:nvPr/>
        </p:nvSpPr>
        <p:spPr bwMode="auto">
          <a:xfrm>
            <a:off x="4843463" y="4598988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65" name="Oval 49"/>
          <p:cNvSpPr>
            <a:spLocks noChangeArrowheads="1"/>
          </p:cNvSpPr>
          <p:nvPr/>
        </p:nvSpPr>
        <p:spPr bwMode="auto">
          <a:xfrm>
            <a:off x="4706938" y="4554538"/>
            <a:ext cx="44450" cy="4445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66" name="Oval 50"/>
          <p:cNvSpPr>
            <a:spLocks noChangeArrowheads="1"/>
          </p:cNvSpPr>
          <p:nvPr/>
        </p:nvSpPr>
        <p:spPr bwMode="auto">
          <a:xfrm>
            <a:off x="4795838" y="4554538"/>
            <a:ext cx="44450" cy="4445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67" name="Oval 51"/>
          <p:cNvSpPr>
            <a:spLocks noChangeArrowheads="1"/>
          </p:cNvSpPr>
          <p:nvPr/>
        </p:nvSpPr>
        <p:spPr bwMode="auto">
          <a:xfrm>
            <a:off x="4795838" y="4689475"/>
            <a:ext cx="44450" cy="4445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68" name="Oval 52"/>
          <p:cNvSpPr>
            <a:spLocks noChangeArrowheads="1"/>
          </p:cNvSpPr>
          <p:nvPr/>
        </p:nvSpPr>
        <p:spPr bwMode="auto">
          <a:xfrm>
            <a:off x="4706938" y="4689475"/>
            <a:ext cx="44450" cy="4445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69" name="Oval 53"/>
          <p:cNvSpPr>
            <a:spLocks noChangeArrowheads="1"/>
          </p:cNvSpPr>
          <p:nvPr/>
        </p:nvSpPr>
        <p:spPr bwMode="auto">
          <a:xfrm>
            <a:off x="4660900" y="4600575"/>
            <a:ext cx="44450" cy="4445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70" name="Oval 54"/>
          <p:cNvSpPr>
            <a:spLocks noChangeArrowheads="1"/>
          </p:cNvSpPr>
          <p:nvPr/>
        </p:nvSpPr>
        <p:spPr bwMode="auto">
          <a:xfrm>
            <a:off x="4841875" y="4645025"/>
            <a:ext cx="44450" cy="4445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71" name="Oval 55"/>
          <p:cNvSpPr>
            <a:spLocks noChangeArrowheads="1"/>
          </p:cNvSpPr>
          <p:nvPr/>
        </p:nvSpPr>
        <p:spPr bwMode="auto">
          <a:xfrm>
            <a:off x="6553200" y="4778375"/>
            <a:ext cx="44450" cy="460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72" name="Oval 56"/>
          <p:cNvSpPr>
            <a:spLocks noChangeArrowheads="1"/>
          </p:cNvSpPr>
          <p:nvPr/>
        </p:nvSpPr>
        <p:spPr bwMode="auto">
          <a:xfrm>
            <a:off x="6642100" y="4778375"/>
            <a:ext cx="44450" cy="460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73" name="Oval 57"/>
          <p:cNvSpPr>
            <a:spLocks noChangeArrowheads="1"/>
          </p:cNvSpPr>
          <p:nvPr/>
        </p:nvSpPr>
        <p:spPr bwMode="auto">
          <a:xfrm>
            <a:off x="6642100" y="4913313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74" name="Oval 58"/>
          <p:cNvSpPr>
            <a:spLocks noChangeArrowheads="1"/>
          </p:cNvSpPr>
          <p:nvPr/>
        </p:nvSpPr>
        <p:spPr bwMode="auto">
          <a:xfrm>
            <a:off x="6553200" y="4913313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75" name="Oval 59"/>
          <p:cNvSpPr>
            <a:spLocks noChangeArrowheads="1"/>
          </p:cNvSpPr>
          <p:nvPr/>
        </p:nvSpPr>
        <p:spPr bwMode="auto">
          <a:xfrm>
            <a:off x="6507163" y="4824413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76" name="Oval 60"/>
          <p:cNvSpPr>
            <a:spLocks noChangeArrowheads="1"/>
          </p:cNvSpPr>
          <p:nvPr/>
        </p:nvSpPr>
        <p:spPr bwMode="auto">
          <a:xfrm>
            <a:off x="6688138" y="4868863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77" name="Oval 61"/>
          <p:cNvSpPr>
            <a:spLocks noChangeArrowheads="1"/>
          </p:cNvSpPr>
          <p:nvPr/>
        </p:nvSpPr>
        <p:spPr bwMode="auto">
          <a:xfrm>
            <a:off x="6597650" y="4733925"/>
            <a:ext cx="44450" cy="460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78" name="Oval 62"/>
          <p:cNvSpPr>
            <a:spLocks noChangeArrowheads="1"/>
          </p:cNvSpPr>
          <p:nvPr/>
        </p:nvSpPr>
        <p:spPr bwMode="auto">
          <a:xfrm>
            <a:off x="6686550" y="4733925"/>
            <a:ext cx="44450" cy="460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79" name="Oval 63"/>
          <p:cNvSpPr>
            <a:spLocks noChangeArrowheads="1"/>
          </p:cNvSpPr>
          <p:nvPr/>
        </p:nvSpPr>
        <p:spPr bwMode="auto">
          <a:xfrm>
            <a:off x="6686550" y="4868863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80" name="Oval 64"/>
          <p:cNvSpPr>
            <a:spLocks noChangeArrowheads="1"/>
          </p:cNvSpPr>
          <p:nvPr/>
        </p:nvSpPr>
        <p:spPr bwMode="auto">
          <a:xfrm>
            <a:off x="6597650" y="4868863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81" name="Oval 65"/>
          <p:cNvSpPr>
            <a:spLocks noChangeArrowheads="1"/>
          </p:cNvSpPr>
          <p:nvPr/>
        </p:nvSpPr>
        <p:spPr bwMode="auto">
          <a:xfrm>
            <a:off x="6551613" y="4779963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82" name="Oval 66"/>
          <p:cNvSpPr>
            <a:spLocks noChangeArrowheads="1"/>
          </p:cNvSpPr>
          <p:nvPr/>
        </p:nvSpPr>
        <p:spPr bwMode="auto">
          <a:xfrm>
            <a:off x="6732588" y="4824413"/>
            <a:ext cx="44450" cy="4603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0283" name="Rectangle 67"/>
          <p:cNvSpPr>
            <a:spLocks noChangeArrowheads="1"/>
          </p:cNvSpPr>
          <p:nvPr/>
        </p:nvSpPr>
        <p:spPr bwMode="auto">
          <a:xfrm>
            <a:off x="657225" y="5576888"/>
            <a:ext cx="8010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>
                <a:solidFill>
                  <a:srgbClr val="000000"/>
                </a:solidFill>
                <a:ea typeface="黑体" panose="02010609060101010101" pitchFamily="49" charset="-122"/>
              </a:rPr>
              <a:t>              </a:t>
            </a:r>
            <a:r>
              <a:rPr kumimoji="1" lang="zh-CN" altLang="en-US" sz="1800">
                <a:solidFill>
                  <a:srgbClr val="FF3300"/>
                </a:solidFill>
                <a:ea typeface="黑体" panose="02010609060101010101" pitchFamily="49" charset="-122"/>
              </a:rPr>
              <a:t>正确度高                        精密度高               精密度、正确度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>
                <a:solidFill>
                  <a:srgbClr val="FF3300"/>
                </a:solidFill>
                <a:ea typeface="黑体" panose="02010609060101010101" pitchFamily="49" charset="-122"/>
              </a:rPr>
              <a:t>              精密度低                        正确度低                   精确度均高</a:t>
            </a:r>
          </a:p>
        </p:txBody>
      </p:sp>
    </p:spTree>
    <p:extLst>
      <p:ext uri="{BB962C8B-B14F-4D97-AF65-F5344CB8AC3E}">
        <p14:creationId xmlns:p14="http://schemas.microsoft.com/office/powerpoint/2010/main" val="7460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误差的来源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23963"/>
            <a:ext cx="8229600" cy="5400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00B0F0"/>
                </a:solidFill>
              </a:rPr>
              <a:t>方法误差</a:t>
            </a:r>
          </a:p>
          <a:p>
            <a:pPr>
              <a:lnSpc>
                <a:spcPct val="115000"/>
              </a:lnSpc>
              <a:buFontTx/>
              <a:buNone/>
            </a:pPr>
            <a:r>
              <a:rPr lang="zh-CN" altLang="en-US" sz="2800" dirty="0" smtClean="0"/>
              <a:t>           </a:t>
            </a:r>
            <a:r>
              <a:rPr lang="zh-CN" altLang="en-US" sz="2400" dirty="0" smtClean="0"/>
              <a:t>测量方法或测量原理本身所引起的</a:t>
            </a:r>
          </a:p>
          <a:p>
            <a:pPr>
              <a:lnSpc>
                <a:spcPct val="125000"/>
              </a:lnSpc>
            </a:pPr>
            <a:r>
              <a:rPr lang="zh-CN" altLang="en-US" sz="2800" dirty="0" smtClean="0">
                <a:solidFill>
                  <a:srgbClr val="00B0F0"/>
                </a:solidFill>
              </a:rPr>
              <a:t>仪器误差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800" dirty="0" smtClean="0"/>
              <a:t>           测量设备或仪器本身固有的各种因素的影响</a:t>
            </a:r>
          </a:p>
          <a:p>
            <a:pPr>
              <a:lnSpc>
                <a:spcPct val="125000"/>
              </a:lnSpc>
            </a:pPr>
            <a:r>
              <a:rPr lang="zh-CN" altLang="en-US" sz="2800" dirty="0" smtClean="0">
                <a:solidFill>
                  <a:srgbClr val="00B0F0"/>
                </a:solidFill>
              </a:rPr>
              <a:t>环境误差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800" dirty="0" smtClean="0"/>
              <a:t>           周围环境的影响</a:t>
            </a:r>
          </a:p>
          <a:p>
            <a:pPr>
              <a:lnSpc>
                <a:spcPct val="125000"/>
              </a:lnSpc>
            </a:pPr>
            <a:r>
              <a:rPr lang="zh-CN" altLang="en-US" sz="2800" dirty="0" smtClean="0">
                <a:solidFill>
                  <a:srgbClr val="00B0F0"/>
                </a:solidFill>
              </a:rPr>
              <a:t>主观误差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800" dirty="0" smtClean="0"/>
              <a:t>           测量操作人员的素质影响</a:t>
            </a:r>
          </a:p>
        </p:txBody>
      </p:sp>
    </p:spTree>
    <p:extLst>
      <p:ext uri="{BB962C8B-B14F-4D97-AF65-F5344CB8AC3E}">
        <p14:creationId xmlns:p14="http://schemas.microsoft.com/office/powerpoint/2010/main" val="26210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误差类别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268413"/>
            <a:ext cx="7643812" cy="5089525"/>
          </a:xfrm>
        </p:spPr>
        <p:txBody>
          <a:bodyPr/>
          <a:lstStyle/>
          <a:p>
            <a:pPr marL="715963" indent="0" eaLnBrk="1" hangingPunct="1">
              <a:buFont typeface="Wingdings" pitchFamily="2" charset="2"/>
              <a:buChar char="l"/>
              <a:defRPr/>
            </a:pPr>
            <a:r>
              <a:rPr lang="zh-CN" altLang="en-US" dirty="0" smtClean="0">
                <a:solidFill>
                  <a:srgbClr val="00B0F0"/>
                </a:solidFill>
              </a:rPr>
              <a:t>系统误差</a:t>
            </a:r>
          </a:p>
          <a:p>
            <a:pPr marL="1274763" lvl="1" indent="-379413" eaLnBrk="1" hangingPunct="1">
              <a:defRPr/>
            </a:pPr>
            <a:r>
              <a:rPr lang="zh-CN" altLang="en-US" sz="3200" dirty="0" smtClean="0"/>
              <a:t>公式近似</a:t>
            </a:r>
          </a:p>
          <a:p>
            <a:pPr marL="1274763" lvl="1" indent="-379413" eaLnBrk="1" hangingPunct="1">
              <a:defRPr/>
            </a:pPr>
            <a:r>
              <a:rPr lang="zh-CN" altLang="en-US" sz="3200" dirty="0" smtClean="0"/>
              <a:t>仪器结构不完善</a:t>
            </a:r>
          </a:p>
          <a:p>
            <a:pPr marL="1274763" lvl="1" indent="-379413" eaLnBrk="1" hangingPunct="1">
              <a:defRPr/>
            </a:pPr>
            <a:r>
              <a:rPr lang="zh-CN" altLang="en-US" sz="3200" dirty="0" smtClean="0"/>
              <a:t>环境条件：环境误差</a:t>
            </a:r>
          </a:p>
          <a:p>
            <a:pPr marL="1274763" lvl="1" indent="-379413" eaLnBrk="1" hangingPunct="1">
              <a:defRPr/>
            </a:pPr>
            <a:r>
              <a:rPr lang="zh-CN" altLang="en-US" sz="3200" dirty="0" smtClean="0"/>
              <a:t>生理、心理因素</a:t>
            </a:r>
          </a:p>
          <a:p>
            <a:pPr marL="1274763" lvl="1" indent="-379413" eaLnBrk="1" hangingPunct="1">
              <a:defRPr/>
            </a:pPr>
            <a:r>
              <a:rPr lang="zh-CN" altLang="en-US" sz="3200" dirty="0" smtClean="0"/>
              <a:t>特点：恒定，经验积累减小误差</a:t>
            </a:r>
          </a:p>
          <a:p>
            <a:pPr marL="1274763" lvl="1" indent="-379413" eaLnBrk="1" hangingPunct="1">
              <a:buFont typeface="Wingdings" pitchFamily="2" charset="2"/>
              <a:buChar char="l"/>
              <a:defRPr/>
            </a:pPr>
            <a:r>
              <a:rPr lang="zh-CN" altLang="en-US" sz="3200" dirty="0" smtClean="0">
                <a:solidFill>
                  <a:srgbClr val="00B0F0"/>
                </a:solidFill>
              </a:rPr>
              <a:t> 偶然误差</a:t>
            </a:r>
            <a:r>
              <a:rPr lang="en-US" altLang="zh-CN" sz="3200" dirty="0" smtClean="0">
                <a:solidFill>
                  <a:srgbClr val="00B0F0"/>
                </a:solidFill>
              </a:rPr>
              <a:t>:</a:t>
            </a:r>
          </a:p>
          <a:p>
            <a:pPr marL="1409700" lvl="1" indent="-514350" eaLnBrk="1" hangingPunct="1">
              <a:buFont typeface="Arial" pitchFamily="34" charset="0"/>
              <a:buChar char="−"/>
              <a:defRPr/>
            </a:pPr>
            <a:r>
              <a:rPr lang="zh-CN" altLang="en-US" sz="3200" dirty="0" smtClean="0"/>
              <a:t>随机性</a:t>
            </a:r>
          </a:p>
        </p:txBody>
      </p:sp>
    </p:spTree>
    <p:extLst>
      <p:ext uri="{BB962C8B-B14F-4D97-AF65-F5344CB8AC3E}">
        <p14:creationId xmlns:p14="http://schemas.microsoft.com/office/powerpoint/2010/main" val="161685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实验项目基本情况</a:t>
            </a:r>
            <a:endParaRPr lang="en-US" altLang="zh-CN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7301" y="840866"/>
            <a:ext cx="419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333399"/>
                </a:solidFill>
              </a:rPr>
              <a:t>力、热学实验</a:t>
            </a:r>
            <a:r>
              <a:rPr kumimoji="1" lang="en-US" altLang="zh-CN" sz="2800" b="1" dirty="0">
                <a:solidFill>
                  <a:srgbClr val="333399"/>
                </a:solidFill>
              </a:rPr>
              <a:t>9</a:t>
            </a:r>
            <a:r>
              <a:rPr kumimoji="1" lang="zh-CN" altLang="en-US" sz="2800" b="1" dirty="0">
                <a:solidFill>
                  <a:srgbClr val="333399"/>
                </a:solidFill>
              </a:rPr>
              <a:t>个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59684"/>
              </p:ext>
            </p:extLst>
          </p:nvPr>
        </p:nvGraphicFramePr>
        <p:xfrm>
          <a:off x="557301" y="1364741"/>
          <a:ext cx="7543091" cy="457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0210"/>
                <a:gridCol w="1483064"/>
                <a:gridCol w="1262886"/>
                <a:gridCol w="1716931"/>
              </a:tblGrid>
              <a:tr h="4501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实验项目名称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实验地点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限选人数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是否写报告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16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液体表面张力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1423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是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16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液体黏滞系数</a:t>
                      </a:r>
                      <a:endParaRPr lang="zh-CN" altLang="en-US" sz="20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1423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否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16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密度的测量</a:t>
                      </a:r>
                      <a:endParaRPr lang="zh-CN" altLang="en-US" sz="20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</a:t>
                      </a:r>
                      <a:r>
                        <a:rPr lang="zh-CN" sz="2000" kern="0" dirty="0" smtClean="0">
                          <a:effectLst/>
                        </a:rPr>
                        <a:t>教</a:t>
                      </a:r>
                      <a:r>
                        <a:rPr lang="en-US" sz="2000" kern="0" dirty="0" smtClean="0">
                          <a:effectLst/>
                        </a:rPr>
                        <a:t>413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否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16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拉伸法测量杨氏模量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1413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是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16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测量切变模量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1424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是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16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固体比热容测量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1424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否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16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直线运动与碰撞</a:t>
                      </a:r>
                      <a:endParaRPr lang="zh-CN" altLang="en-US" sz="20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1322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否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16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声速的测量</a:t>
                      </a:r>
                      <a:endParaRPr lang="zh-CN" altLang="en-US" sz="2000" kern="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1322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是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16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磁力摆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1418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是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58174" y="6130845"/>
            <a:ext cx="80648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FF0000"/>
                </a:solidFill>
              </a:rPr>
              <a:t>写报告是指需要</a:t>
            </a:r>
            <a:r>
              <a:rPr lang="zh-CN" altLang="en-US" sz="2000" dirty="0">
                <a:solidFill>
                  <a:srgbClr val="FF0000"/>
                </a:solidFill>
              </a:rPr>
              <a:t>书写完整的实验报告</a:t>
            </a:r>
            <a:r>
              <a:rPr lang="zh-CN" altLang="en-US" sz="2000" dirty="0" smtClean="0">
                <a:solidFill>
                  <a:srgbClr val="FF0000"/>
                </a:solidFill>
              </a:rPr>
              <a:t>，不写报告的实验需做基础的数据处理。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8"/>
          <p:cNvSpPr>
            <a:spLocks noChangeArrowheads="1"/>
          </p:cNvSpPr>
          <p:nvPr/>
        </p:nvSpPr>
        <p:spPr bwMode="auto">
          <a:xfrm>
            <a:off x="457200" y="0"/>
            <a:ext cx="76247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rgbClr val="000000"/>
                </a:solidFill>
              </a:rPr>
              <a:t>系统误差</a:t>
            </a:r>
          </a:p>
        </p:txBody>
      </p:sp>
      <p:sp>
        <p:nvSpPr>
          <p:cNvPr id="14339" name="Rectangle 59"/>
          <p:cNvSpPr>
            <a:spLocks noChangeArrowheads="1"/>
          </p:cNvSpPr>
          <p:nvPr/>
        </p:nvSpPr>
        <p:spPr bwMode="auto">
          <a:xfrm>
            <a:off x="323850" y="765175"/>
            <a:ext cx="37433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公式近似：理论误差</a:t>
            </a:r>
            <a:endParaRPr lang="zh-CN" altLang="en-US" b="1">
              <a:solidFill>
                <a:srgbClr val="000000"/>
              </a:solidFill>
            </a:endParaRPr>
          </a:p>
        </p:txBody>
      </p:sp>
      <p:graphicFrame>
        <p:nvGraphicFramePr>
          <p:cNvPr id="14340" name="Object 8"/>
          <p:cNvGraphicFramePr>
            <a:graphicFrameLocks noChangeAspect="1"/>
          </p:cNvGraphicFramePr>
          <p:nvPr/>
        </p:nvGraphicFramePr>
        <p:xfrm>
          <a:off x="4572000" y="638175"/>
          <a:ext cx="13493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19" name="Equation" r:id="rId3" imgW="710891" imgH="469696" progId="Equation.DSMT4">
                  <p:embed/>
                </p:oleObj>
              </mc:Choice>
              <mc:Fallback>
                <p:oleObj name="Equation" r:id="rId3" imgW="710891" imgH="46969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638175"/>
                        <a:ext cx="134937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9"/>
          <p:cNvGraphicFramePr>
            <a:graphicFrameLocks noChangeAspect="1"/>
          </p:cNvGraphicFramePr>
          <p:nvPr/>
        </p:nvGraphicFramePr>
        <p:xfrm>
          <a:off x="4616450" y="1684338"/>
          <a:ext cx="1970088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20" name="Equation" r:id="rId5" imgW="1129810" imgH="431613" progId="Equation.DSMT4">
                  <p:embed/>
                </p:oleObj>
              </mc:Choice>
              <mc:Fallback>
                <p:oleObj name="Equation" r:id="rId5" imgW="1129810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1684338"/>
                        <a:ext cx="1970088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Rectangle 63"/>
          <p:cNvSpPr>
            <a:spLocks noChangeArrowheads="1"/>
          </p:cNvSpPr>
          <p:nvPr/>
        </p:nvSpPr>
        <p:spPr bwMode="auto">
          <a:xfrm>
            <a:off x="900113" y="1666875"/>
            <a:ext cx="87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</a:rPr>
              <a:t>单摆</a:t>
            </a:r>
            <a:r>
              <a:rPr lang="zh-CN" altLang="en-US" sz="1800">
                <a:solidFill>
                  <a:srgbClr val="000000"/>
                </a:solidFill>
              </a:rPr>
              <a:t>：</a:t>
            </a:r>
          </a:p>
        </p:txBody>
      </p:sp>
      <p:sp>
        <p:nvSpPr>
          <p:cNvPr id="14343" name="Rectangle 64"/>
          <p:cNvSpPr>
            <a:spLocks noChangeArrowheads="1"/>
          </p:cNvSpPr>
          <p:nvPr/>
        </p:nvSpPr>
        <p:spPr bwMode="auto">
          <a:xfrm>
            <a:off x="857250" y="2476500"/>
            <a:ext cx="2025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</a:rPr>
              <a:t>绝热系统：补偿法</a:t>
            </a:r>
          </a:p>
        </p:txBody>
      </p:sp>
      <p:sp>
        <p:nvSpPr>
          <p:cNvPr id="14344" name="Rectangle 65"/>
          <p:cNvSpPr>
            <a:spLocks noChangeArrowheads="1"/>
          </p:cNvSpPr>
          <p:nvPr/>
        </p:nvSpPr>
        <p:spPr bwMode="auto">
          <a:xfrm>
            <a:off x="827088" y="3467100"/>
            <a:ext cx="1565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</a:rPr>
              <a:t>伏安法测电阻</a:t>
            </a:r>
          </a:p>
        </p:txBody>
      </p:sp>
      <p:sp>
        <p:nvSpPr>
          <p:cNvPr id="14345" name="AutoShape 66"/>
          <p:cNvSpPr>
            <a:spLocks/>
          </p:cNvSpPr>
          <p:nvPr/>
        </p:nvSpPr>
        <p:spPr bwMode="auto">
          <a:xfrm>
            <a:off x="2555875" y="3238500"/>
            <a:ext cx="287338" cy="865188"/>
          </a:xfrm>
          <a:prstGeom prst="leftBrace">
            <a:avLst>
              <a:gd name="adj1" fmla="val 2509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4346" name="Rectangle 67"/>
          <p:cNvSpPr>
            <a:spLocks noChangeArrowheads="1"/>
          </p:cNvSpPr>
          <p:nvPr/>
        </p:nvSpPr>
        <p:spPr bwMode="auto">
          <a:xfrm>
            <a:off x="2987675" y="3017838"/>
            <a:ext cx="8747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</a:rPr>
              <a:t>内接法</a:t>
            </a:r>
          </a:p>
        </p:txBody>
      </p:sp>
      <p:sp>
        <p:nvSpPr>
          <p:cNvPr id="14347" name="Rectangle 68"/>
          <p:cNvSpPr>
            <a:spLocks noChangeArrowheads="1"/>
          </p:cNvSpPr>
          <p:nvPr/>
        </p:nvSpPr>
        <p:spPr bwMode="auto">
          <a:xfrm>
            <a:off x="2987675" y="3917950"/>
            <a:ext cx="874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</a:rPr>
              <a:t>外接法</a:t>
            </a:r>
          </a:p>
        </p:txBody>
      </p:sp>
      <p:graphicFrame>
        <p:nvGraphicFramePr>
          <p:cNvPr id="14348" name="Object 10"/>
          <p:cNvGraphicFramePr>
            <a:graphicFrameLocks noChangeAspect="1"/>
          </p:cNvGraphicFramePr>
          <p:nvPr/>
        </p:nvGraphicFramePr>
        <p:xfrm>
          <a:off x="4302125" y="3797300"/>
          <a:ext cx="23399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21" name="Equation" r:id="rId7" imgW="875920" imgH="266584" progId="Equation.DSMT4">
                  <p:embed/>
                </p:oleObj>
              </mc:Choice>
              <mc:Fallback>
                <p:oleObj name="Equation" r:id="rId7" imgW="875920" imgH="266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25" y="3797300"/>
                        <a:ext cx="2339975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9" name="Object 11"/>
          <p:cNvGraphicFramePr>
            <a:graphicFrameLocks noChangeAspect="1"/>
          </p:cNvGraphicFramePr>
          <p:nvPr/>
        </p:nvGraphicFramePr>
        <p:xfrm>
          <a:off x="4346575" y="2832100"/>
          <a:ext cx="19621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22" name="Equation" r:id="rId9" imgW="875920" imgH="266584" progId="Equation.DSMT4">
                  <p:embed/>
                </p:oleObj>
              </mc:Choice>
              <mc:Fallback>
                <p:oleObj name="Equation" r:id="rId9" imgW="875920" imgH="266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575" y="2832100"/>
                        <a:ext cx="196215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0" name="Line 71"/>
          <p:cNvSpPr>
            <a:spLocks noChangeShapeType="1"/>
          </p:cNvSpPr>
          <p:nvPr/>
        </p:nvSpPr>
        <p:spPr bwMode="auto">
          <a:xfrm>
            <a:off x="6948488" y="476250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1" name="Line 72"/>
          <p:cNvSpPr>
            <a:spLocks noChangeShapeType="1"/>
          </p:cNvSpPr>
          <p:nvPr/>
        </p:nvSpPr>
        <p:spPr bwMode="auto">
          <a:xfrm>
            <a:off x="7596188" y="476250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2" name="Line 73"/>
          <p:cNvSpPr>
            <a:spLocks noChangeShapeType="1"/>
          </p:cNvSpPr>
          <p:nvPr/>
        </p:nvSpPr>
        <p:spPr bwMode="auto">
          <a:xfrm>
            <a:off x="7596188" y="476250"/>
            <a:ext cx="21590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3" name="Oval 74"/>
          <p:cNvSpPr>
            <a:spLocks noChangeArrowheads="1"/>
          </p:cNvSpPr>
          <p:nvPr/>
        </p:nvSpPr>
        <p:spPr bwMode="auto">
          <a:xfrm>
            <a:off x="7524750" y="2997200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4354" name="Oval 75"/>
          <p:cNvSpPr>
            <a:spLocks noChangeArrowheads="1"/>
          </p:cNvSpPr>
          <p:nvPr/>
        </p:nvSpPr>
        <p:spPr bwMode="auto">
          <a:xfrm>
            <a:off x="7740650" y="2997200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4355" name="Line 76"/>
          <p:cNvSpPr>
            <a:spLocks noChangeShapeType="1"/>
          </p:cNvSpPr>
          <p:nvPr/>
        </p:nvSpPr>
        <p:spPr bwMode="auto">
          <a:xfrm>
            <a:off x="6804025" y="30686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6" name="Line 77"/>
          <p:cNvSpPr>
            <a:spLocks noChangeShapeType="1"/>
          </p:cNvSpPr>
          <p:nvPr/>
        </p:nvSpPr>
        <p:spPr bwMode="auto">
          <a:xfrm>
            <a:off x="7164388" y="476250"/>
            <a:ext cx="0" cy="2592388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7" name="Text Box 78"/>
          <p:cNvSpPr txBox="1">
            <a:spLocks noChangeArrowheads="1"/>
          </p:cNvSpPr>
          <p:nvPr/>
        </p:nvSpPr>
        <p:spPr bwMode="auto">
          <a:xfrm>
            <a:off x="6804025" y="1773238"/>
            <a:ext cx="36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Vivaldi" panose="03020602050506090804" pitchFamily="66" charset="0"/>
              </a:rPr>
              <a:t>l</a:t>
            </a:r>
          </a:p>
        </p:txBody>
      </p:sp>
      <p:sp>
        <p:nvSpPr>
          <p:cNvPr id="14358" name="Line 79"/>
          <p:cNvSpPr>
            <a:spLocks noChangeShapeType="1"/>
          </p:cNvSpPr>
          <p:nvPr/>
        </p:nvSpPr>
        <p:spPr bwMode="auto">
          <a:xfrm>
            <a:off x="7596188" y="1268413"/>
            <a:ext cx="714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4359" name="Group 80"/>
          <p:cNvGrpSpPr>
            <a:grpSpLocks/>
          </p:cNvGrpSpPr>
          <p:nvPr/>
        </p:nvGrpSpPr>
        <p:grpSpPr bwMode="auto">
          <a:xfrm>
            <a:off x="1773238" y="4706938"/>
            <a:ext cx="503237" cy="431800"/>
            <a:chOff x="1429" y="2704"/>
            <a:chExt cx="317" cy="272"/>
          </a:xfrm>
        </p:grpSpPr>
        <p:sp>
          <p:nvSpPr>
            <p:cNvPr id="14391" name="Oval 81"/>
            <p:cNvSpPr>
              <a:spLocks noChangeArrowheads="1"/>
            </p:cNvSpPr>
            <p:nvPr/>
          </p:nvSpPr>
          <p:spPr bwMode="auto">
            <a:xfrm>
              <a:off x="1429" y="2704"/>
              <a:ext cx="273" cy="2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4392" name="Text Box 82"/>
            <p:cNvSpPr txBox="1">
              <a:spLocks noChangeArrowheads="1"/>
            </p:cNvSpPr>
            <p:nvPr/>
          </p:nvSpPr>
          <p:spPr bwMode="auto">
            <a:xfrm>
              <a:off x="1474" y="2704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4360" name="Group 83"/>
          <p:cNvGrpSpPr>
            <a:grpSpLocks/>
          </p:cNvGrpSpPr>
          <p:nvPr/>
        </p:nvGrpSpPr>
        <p:grpSpPr bwMode="auto">
          <a:xfrm>
            <a:off x="2493963" y="5427663"/>
            <a:ext cx="503237" cy="431800"/>
            <a:chOff x="2064" y="3067"/>
            <a:chExt cx="317" cy="272"/>
          </a:xfrm>
        </p:grpSpPr>
        <p:sp>
          <p:nvSpPr>
            <p:cNvPr id="14389" name="Text Box 84"/>
            <p:cNvSpPr txBox="1">
              <a:spLocks noChangeArrowheads="1"/>
            </p:cNvSpPr>
            <p:nvPr/>
          </p:nvSpPr>
          <p:spPr bwMode="auto">
            <a:xfrm>
              <a:off x="2109" y="3067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</a:rPr>
                <a:t>V</a:t>
              </a:r>
            </a:p>
          </p:txBody>
        </p:sp>
        <p:sp>
          <p:nvSpPr>
            <p:cNvPr id="14390" name="Oval 85"/>
            <p:cNvSpPr>
              <a:spLocks noChangeArrowheads="1"/>
            </p:cNvSpPr>
            <p:nvPr/>
          </p:nvSpPr>
          <p:spPr bwMode="auto">
            <a:xfrm>
              <a:off x="2064" y="3067"/>
              <a:ext cx="273" cy="2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14361" name="Group 86"/>
          <p:cNvGrpSpPr>
            <a:grpSpLocks/>
          </p:cNvGrpSpPr>
          <p:nvPr/>
        </p:nvGrpSpPr>
        <p:grpSpPr bwMode="auto">
          <a:xfrm>
            <a:off x="2781300" y="4706938"/>
            <a:ext cx="863600" cy="366712"/>
            <a:chOff x="2154" y="2750"/>
            <a:chExt cx="544" cy="231"/>
          </a:xfrm>
        </p:grpSpPr>
        <p:sp>
          <p:nvSpPr>
            <p:cNvPr id="14387" name="Text Box 87"/>
            <p:cNvSpPr txBox="1">
              <a:spLocks noChangeArrowheads="1"/>
            </p:cNvSpPr>
            <p:nvPr/>
          </p:nvSpPr>
          <p:spPr bwMode="auto">
            <a:xfrm>
              <a:off x="2290" y="2750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</a:rPr>
                <a:t>R</a:t>
              </a:r>
              <a:r>
                <a:rPr lang="en-US" altLang="zh-CN" sz="1800" baseline="-25000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14388" name="Rectangle 88"/>
            <p:cNvSpPr>
              <a:spLocks noChangeArrowheads="1"/>
            </p:cNvSpPr>
            <p:nvPr/>
          </p:nvSpPr>
          <p:spPr bwMode="auto">
            <a:xfrm>
              <a:off x="2154" y="2795"/>
              <a:ext cx="544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14362" name="Line 89"/>
          <p:cNvSpPr>
            <a:spLocks noChangeShapeType="1"/>
          </p:cNvSpPr>
          <p:nvPr/>
        </p:nvSpPr>
        <p:spPr bwMode="auto">
          <a:xfrm>
            <a:off x="3644900" y="492283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3" name="Line 90"/>
          <p:cNvSpPr>
            <a:spLocks noChangeShapeType="1"/>
          </p:cNvSpPr>
          <p:nvPr/>
        </p:nvSpPr>
        <p:spPr bwMode="auto">
          <a:xfrm>
            <a:off x="2205038" y="4922838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4" name="Line 91"/>
          <p:cNvSpPr>
            <a:spLocks noChangeShapeType="1"/>
          </p:cNvSpPr>
          <p:nvPr/>
        </p:nvSpPr>
        <p:spPr bwMode="auto">
          <a:xfrm>
            <a:off x="1196975" y="492283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5" name="Line 92"/>
          <p:cNvSpPr>
            <a:spLocks noChangeShapeType="1"/>
          </p:cNvSpPr>
          <p:nvPr/>
        </p:nvSpPr>
        <p:spPr bwMode="auto">
          <a:xfrm flipH="1">
            <a:off x="1628775" y="5643563"/>
            <a:ext cx="865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6" name="Line 93"/>
          <p:cNvSpPr>
            <a:spLocks noChangeShapeType="1"/>
          </p:cNvSpPr>
          <p:nvPr/>
        </p:nvSpPr>
        <p:spPr bwMode="auto">
          <a:xfrm flipH="1">
            <a:off x="2925763" y="5643563"/>
            <a:ext cx="86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7" name="Line 94"/>
          <p:cNvSpPr>
            <a:spLocks noChangeShapeType="1"/>
          </p:cNvSpPr>
          <p:nvPr/>
        </p:nvSpPr>
        <p:spPr bwMode="auto">
          <a:xfrm>
            <a:off x="1628775" y="4922838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8" name="Line 95"/>
          <p:cNvSpPr>
            <a:spLocks noChangeShapeType="1"/>
          </p:cNvSpPr>
          <p:nvPr/>
        </p:nvSpPr>
        <p:spPr bwMode="auto">
          <a:xfrm>
            <a:off x="3789363" y="4922838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4369" name="Group 96"/>
          <p:cNvGrpSpPr>
            <a:grpSpLocks/>
          </p:cNvGrpSpPr>
          <p:nvPr/>
        </p:nvGrpSpPr>
        <p:grpSpPr bwMode="auto">
          <a:xfrm>
            <a:off x="5373688" y="4706938"/>
            <a:ext cx="503237" cy="431800"/>
            <a:chOff x="1429" y="2704"/>
            <a:chExt cx="317" cy="272"/>
          </a:xfrm>
        </p:grpSpPr>
        <p:sp>
          <p:nvSpPr>
            <p:cNvPr id="14385" name="Oval 97"/>
            <p:cNvSpPr>
              <a:spLocks noChangeArrowheads="1"/>
            </p:cNvSpPr>
            <p:nvPr/>
          </p:nvSpPr>
          <p:spPr bwMode="auto">
            <a:xfrm>
              <a:off x="1429" y="2704"/>
              <a:ext cx="273" cy="2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4386" name="Text Box 98"/>
            <p:cNvSpPr txBox="1">
              <a:spLocks noChangeArrowheads="1"/>
            </p:cNvSpPr>
            <p:nvPr/>
          </p:nvSpPr>
          <p:spPr bwMode="auto">
            <a:xfrm>
              <a:off x="1474" y="2704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4370" name="Group 99"/>
          <p:cNvGrpSpPr>
            <a:grpSpLocks/>
          </p:cNvGrpSpPr>
          <p:nvPr/>
        </p:nvGrpSpPr>
        <p:grpSpPr bwMode="auto">
          <a:xfrm>
            <a:off x="6310313" y="5427663"/>
            <a:ext cx="503237" cy="431800"/>
            <a:chOff x="2064" y="3067"/>
            <a:chExt cx="317" cy="272"/>
          </a:xfrm>
        </p:grpSpPr>
        <p:sp>
          <p:nvSpPr>
            <p:cNvPr id="14383" name="Text Box 100"/>
            <p:cNvSpPr txBox="1">
              <a:spLocks noChangeArrowheads="1"/>
            </p:cNvSpPr>
            <p:nvPr/>
          </p:nvSpPr>
          <p:spPr bwMode="auto">
            <a:xfrm>
              <a:off x="2109" y="3067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</a:rPr>
                <a:t>V</a:t>
              </a:r>
            </a:p>
          </p:txBody>
        </p:sp>
        <p:sp>
          <p:nvSpPr>
            <p:cNvPr id="14384" name="Oval 101"/>
            <p:cNvSpPr>
              <a:spLocks noChangeArrowheads="1"/>
            </p:cNvSpPr>
            <p:nvPr/>
          </p:nvSpPr>
          <p:spPr bwMode="auto">
            <a:xfrm>
              <a:off x="2064" y="3067"/>
              <a:ext cx="273" cy="2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14371" name="Group 102"/>
          <p:cNvGrpSpPr>
            <a:grpSpLocks/>
          </p:cNvGrpSpPr>
          <p:nvPr/>
        </p:nvGrpSpPr>
        <p:grpSpPr bwMode="auto">
          <a:xfrm>
            <a:off x="6381750" y="4706938"/>
            <a:ext cx="863600" cy="366712"/>
            <a:chOff x="2154" y="2750"/>
            <a:chExt cx="544" cy="231"/>
          </a:xfrm>
        </p:grpSpPr>
        <p:sp>
          <p:nvSpPr>
            <p:cNvPr id="14381" name="Text Box 103"/>
            <p:cNvSpPr txBox="1">
              <a:spLocks noChangeArrowheads="1"/>
            </p:cNvSpPr>
            <p:nvPr/>
          </p:nvSpPr>
          <p:spPr bwMode="auto">
            <a:xfrm>
              <a:off x="2290" y="2750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</a:rPr>
                <a:t>R</a:t>
              </a:r>
              <a:r>
                <a:rPr lang="en-US" altLang="zh-CN" sz="1800" baseline="-25000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14382" name="Rectangle 104"/>
            <p:cNvSpPr>
              <a:spLocks noChangeArrowheads="1"/>
            </p:cNvSpPr>
            <p:nvPr/>
          </p:nvSpPr>
          <p:spPr bwMode="auto">
            <a:xfrm>
              <a:off x="2154" y="2795"/>
              <a:ext cx="544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14372" name="Line 105"/>
          <p:cNvSpPr>
            <a:spLocks noChangeShapeType="1"/>
          </p:cNvSpPr>
          <p:nvPr/>
        </p:nvSpPr>
        <p:spPr bwMode="auto">
          <a:xfrm>
            <a:off x="7245350" y="492283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3" name="Line 106"/>
          <p:cNvSpPr>
            <a:spLocks noChangeShapeType="1"/>
          </p:cNvSpPr>
          <p:nvPr/>
        </p:nvSpPr>
        <p:spPr bwMode="auto">
          <a:xfrm>
            <a:off x="5805488" y="4922838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4" name="Line 107"/>
          <p:cNvSpPr>
            <a:spLocks noChangeShapeType="1"/>
          </p:cNvSpPr>
          <p:nvPr/>
        </p:nvSpPr>
        <p:spPr bwMode="auto">
          <a:xfrm>
            <a:off x="4797425" y="492283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5" name="Line 108"/>
          <p:cNvSpPr>
            <a:spLocks noChangeShapeType="1"/>
          </p:cNvSpPr>
          <p:nvPr/>
        </p:nvSpPr>
        <p:spPr bwMode="auto">
          <a:xfrm flipH="1">
            <a:off x="6021388" y="56435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6" name="Line 109"/>
          <p:cNvSpPr>
            <a:spLocks noChangeShapeType="1"/>
          </p:cNvSpPr>
          <p:nvPr/>
        </p:nvSpPr>
        <p:spPr bwMode="auto">
          <a:xfrm flipH="1">
            <a:off x="6813550" y="5643563"/>
            <a:ext cx="577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7" name="Line 110"/>
          <p:cNvSpPr>
            <a:spLocks noChangeShapeType="1"/>
          </p:cNvSpPr>
          <p:nvPr/>
        </p:nvSpPr>
        <p:spPr bwMode="auto">
          <a:xfrm>
            <a:off x="6021388" y="4922838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8" name="Line 111"/>
          <p:cNvSpPr>
            <a:spLocks noChangeShapeType="1"/>
          </p:cNvSpPr>
          <p:nvPr/>
        </p:nvSpPr>
        <p:spPr bwMode="auto">
          <a:xfrm>
            <a:off x="7389813" y="4922838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9" name="Rectangle 112"/>
          <p:cNvSpPr>
            <a:spLocks noChangeArrowheads="1"/>
          </p:cNvSpPr>
          <p:nvPr/>
        </p:nvSpPr>
        <p:spPr bwMode="auto">
          <a:xfrm>
            <a:off x="1871663" y="6129338"/>
            <a:ext cx="4454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减小电表内阻引起的误差</a:t>
            </a:r>
          </a:p>
        </p:txBody>
      </p:sp>
      <p:graphicFrame>
        <p:nvGraphicFramePr>
          <p:cNvPr id="14380" name="Object 60"/>
          <p:cNvGraphicFramePr>
            <a:graphicFrameLocks noChangeAspect="1"/>
          </p:cNvGraphicFramePr>
          <p:nvPr/>
        </p:nvGraphicFramePr>
        <p:xfrm>
          <a:off x="1692275" y="1495425"/>
          <a:ext cx="2703513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23" name="Equation" r:id="rId11" imgW="1790700" imgH="469900" progId="Equation.DSMT4">
                  <p:embed/>
                </p:oleObj>
              </mc:Choice>
              <mc:Fallback>
                <p:oleObj name="Equation" r:id="rId11" imgW="17907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495425"/>
                        <a:ext cx="2703513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59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3838"/>
            <a:ext cx="8229600" cy="633412"/>
          </a:xfrm>
        </p:spPr>
        <p:txBody>
          <a:bodyPr/>
          <a:lstStyle/>
          <a:p>
            <a:r>
              <a:rPr lang="zh-CN" altLang="en-US" sz="4000" dirty="0" smtClean="0"/>
              <a:t>系统误差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9388" y="1052513"/>
            <a:ext cx="62642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22288" indent="193675">
              <a:spcBef>
                <a:spcPct val="20000"/>
              </a:spcBef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582863" indent="-228600">
              <a:spcBef>
                <a:spcPct val="20000"/>
              </a:spcBef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/>
            <a:r>
              <a:rPr lang="zh-CN" altLang="en-US" sz="2400">
                <a:solidFill>
                  <a:srgbClr val="000000"/>
                </a:solidFill>
              </a:rPr>
              <a:t>仪器误差：	结构不完善</a:t>
            </a:r>
          </a:p>
          <a:p>
            <a:pPr lvl="2" eaLnBrk="1" hangingPunct="1">
              <a:spcBef>
                <a:spcPts val="1200"/>
              </a:spcBef>
            </a:pPr>
            <a:r>
              <a:rPr lang="zh-CN" altLang="en-US" sz="2000">
                <a:solidFill>
                  <a:srgbClr val="000000"/>
                </a:solidFill>
              </a:rPr>
              <a:t>	螺旋测微计零点不准确</a:t>
            </a:r>
            <a:endParaRPr lang="en-US" altLang="zh-CN" sz="2000">
              <a:solidFill>
                <a:srgbClr val="000000"/>
              </a:solidFill>
            </a:endParaRPr>
          </a:p>
          <a:p>
            <a:pPr lvl="2" eaLnBrk="1" hangingPunct="1">
              <a:buFontTx/>
              <a:buNone/>
            </a:pPr>
            <a:r>
              <a:rPr lang="en-US" altLang="zh-CN" sz="2000">
                <a:solidFill>
                  <a:srgbClr val="000000"/>
                </a:solidFill>
              </a:rPr>
              <a:t>	  (</a:t>
            </a:r>
            <a:r>
              <a:rPr lang="zh-CN" altLang="en-US" sz="2000">
                <a:solidFill>
                  <a:srgbClr val="000000"/>
                </a:solidFill>
              </a:rPr>
              <a:t>校准</a:t>
            </a:r>
            <a:r>
              <a:rPr lang="en-US" altLang="zh-CN" sz="2000">
                <a:solidFill>
                  <a:srgbClr val="000000"/>
                </a:solidFill>
              </a:rPr>
              <a:t>) </a:t>
            </a:r>
          </a:p>
          <a:p>
            <a:pPr lvl="2" eaLnBrk="1" hangingPunct="1"/>
            <a:r>
              <a:rPr lang="en-US" altLang="zh-CN" sz="2000">
                <a:solidFill>
                  <a:srgbClr val="000000"/>
                </a:solidFill>
              </a:rPr>
              <a:t>	</a:t>
            </a:r>
            <a:r>
              <a:rPr lang="zh-CN" altLang="en-US" sz="2000">
                <a:solidFill>
                  <a:srgbClr val="000000"/>
                </a:solidFill>
              </a:rPr>
              <a:t>天平不等臂</a:t>
            </a:r>
            <a:endParaRPr lang="en-US" altLang="zh-CN" sz="2000">
              <a:solidFill>
                <a:srgbClr val="000000"/>
              </a:solidFill>
            </a:endParaRPr>
          </a:p>
          <a:p>
            <a:pPr lvl="2" eaLnBrk="1" hangingPunct="1">
              <a:buFontTx/>
              <a:buNone/>
            </a:pPr>
            <a:r>
              <a:rPr lang="en-US" altLang="zh-CN" sz="2000">
                <a:solidFill>
                  <a:srgbClr val="000000"/>
                </a:solidFill>
              </a:rPr>
              <a:t>	  (</a:t>
            </a:r>
            <a:r>
              <a:rPr lang="zh-CN" altLang="en-US" sz="2000">
                <a:solidFill>
                  <a:srgbClr val="000000"/>
                </a:solidFill>
              </a:rPr>
              <a:t>交换</a:t>
            </a:r>
            <a:r>
              <a:rPr lang="en-US" altLang="zh-CN" sz="200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588125" y="1628775"/>
          <a:ext cx="693738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02" name="Equation" r:id="rId3" imgW="545863" imgH="228501" progId="Equation.DSMT4">
                  <p:embed/>
                </p:oleObj>
              </mc:Choice>
              <mc:Fallback>
                <p:oleObj name="Equation" r:id="rId3" imgW="545863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1628775"/>
                        <a:ext cx="693738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500813" y="2357438"/>
          <a:ext cx="1049337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03" name="Equation" r:id="rId5" imgW="825142" imgH="266584" progId="Equation.DSMT4">
                  <p:embed/>
                </p:oleObj>
              </mc:Choice>
              <mc:Fallback>
                <p:oleObj name="Equation" r:id="rId5" imgW="825142" imgH="266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13" y="2357438"/>
                        <a:ext cx="1049337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26" name="Picture 6" descr="P100017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36909" b="9227"/>
          <a:stretch>
            <a:fillRect/>
          </a:stretch>
        </p:blipFill>
        <p:spPr bwMode="auto">
          <a:xfrm>
            <a:off x="250825" y="3213100"/>
            <a:ext cx="36306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7" name="Picture 7" descr="P100017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2" b="18454"/>
          <a:stretch>
            <a:fillRect/>
          </a:stretch>
        </p:blipFill>
        <p:spPr bwMode="auto">
          <a:xfrm>
            <a:off x="2786063" y="5072063"/>
            <a:ext cx="3900487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8" name="Picture 8" descr="P100017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27682"/>
          <a:stretch>
            <a:fillRect/>
          </a:stretch>
        </p:blipFill>
        <p:spPr bwMode="auto">
          <a:xfrm>
            <a:off x="5429250" y="3071813"/>
            <a:ext cx="299561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9" name="Picture 9" descr="P1000177"/>
          <p:cNvPicPr>
            <a:picLocks noChangeAspect="1" noChangeArrowheads="1"/>
          </p:cNvPicPr>
          <p:nvPr/>
        </p:nvPicPr>
        <p:blipFill>
          <a:blip r:embed="rId10">
            <a:lum bright="30000" contras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4" t="36909" r="41524" b="44292"/>
          <a:stretch>
            <a:fillRect/>
          </a:stretch>
        </p:blipFill>
        <p:spPr bwMode="auto">
          <a:xfrm>
            <a:off x="1727200" y="981075"/>
            <a:ext cx="993775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30" name="AutoShape 10"/>
          <p:cNvSpPr>
            <a:spLocks noChangeArrowheads="1"/>
          </p:cNvSpPr>
          <p:nvPr/>
        </p:nvSpPr>
        <p:spPr bwMode="auto">
          <a:xfrm>
            <a:off x="1547813" y="1196975"/>
            <a:ext cx="1368425" cy="1295400"/>
          </a:xfrm>
          <a:prstGeom prst="wedgeEllipseCallout">
            <a:avLst>
              <a:gd name="adj1" fmla="val -16588"/>
              <a:gd name="adj2" fmla="val 120343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  <p:pic>
        <p:nvPicPr>
          <p:cNvPr id="286731" name="Picture 11" descr="P1000178"/>
          <p:cNvPicPr>
            <a:picLocks noChangeAspect="1" noChangeArrowheads="1"/>
          </p:cNvPicPr>
          <p:nvPr/>
        </p:nvPicPr>
        <p:blipFill>
          <a:blip r:embed="rId11">
            <a:lum bright="-16000" contrast="-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2" t="36909" r="34602" b="33218"/>
          <a:stretch>
            <a:fillRect/>
          </a:stretch>
        </p:blipFill>
        <p:spPr bwMode="auto">
          <a:xfrm>
            <a:off x="5715000" y="1071563"/>
            <a:ext cx="278447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32" name="AutoShape 12"/>
          <p:cNvSpPr>
            <a:spLocks noChangeArrowheads="1"/>
          </p:cNvSpPr>
          <p:nvPr/>
        </p:nvSpPr>
        <p:spPr bwMode="auto">
          <a:xfrm>
            <a:off x="6429375" y="1214438"/>
            <a:ext cx="1368425" cy="1295400"/>
          </a:xfrm>
          <a:prstGeom prst="wedgeEllipseCallout">
            <a:avLst>
              <a:gd name="adj1" fmla="val -12759"/>
              <a:gd name="adj2" fmla="val 128556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93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0" grpId="0" animBg="1"/>
      <p:bldP spid="286730" grpId="1" animBg="1"/>
      <p:bldP spid="286732" grpId="0" animBg="1"/>
      <p:bldP spid="286732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eaLnBrk="1" hangingPunct="1"/>
            <a:r>
              <a:rPr lang="zh-CN" altLang="en-US" sz="4000" smtClean="0"/>
              <a:t>系统误差</a:t>
            </a:r>
            <a:br>
              <a:rPr lang="zh-CN" altLang="en-US" sz="4000" smtClean="0"/>
            </a:br>
            <a:endParaRPr lang="zh-CN" altLang="en-US" sz="4000" smtClean="0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11188" y="852488"/>
            <a:ext cx="7923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22288" indent="193675">
              <a:spcBef>
                <a:spcPct val="20000"/>
              </a:spcBef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/>
            <a:r>
              <a:rPr lang="zh-CN" altLang="en-US" sz="2400">
                <a:solidFill>
                  <a:srgbClr val="000000"/>
                </a:solidFill>
              </a:rPr>
              <a:t>个人误差：生理、心理因素；按钮超前、滞后，斜视</a:t>
            </a:r>
          </a:p>
        </p:txBody>
      </p:sp>
      <p:pic>
        <p:nvPicPr>
          <p:cNvPr id="16388" name="Picture 4" descr="P1000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1" t="18454" r="13841" b="9227"/>
          <a:stretch>
            <a:fillRect/>
          </a:stretch>
        </p:blipFill>
        <p:spPr bwMode="auto">
          <a:xfrm>
            <a:off x="685800" y="1371600"/>
            <a:ext cx="32146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P10001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3556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P1000235"/>
          <p:cNvPicPr>
            <a:picLocks noChangeAspect="1" noChangeArrowheads="1"/>
          </p:cNvPicPr>
          <p:nvPr/>
        </p:nvPicPr>
        <p:blipFill>
          <a:blip r:embed="rId4">
            <a:lum bright="44000" contras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3" t="27682" b="27682"/>
          <a:stretch>
            <a:fillRect/>
          </a:stretch>
        </p:blipFill>
        <p:spPr bwMode="auto">
          <a:xfrm>
            <a:off x="685800" y="4114800"/>
            <a:ext cx="342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22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0"/>
          <p:cNvSpPr>
            <a:spLocks noChangeArrowheads="1"/>
          </p:cNvSpPr>
          <p:nvPr/>
        </p:nvSpPr>
        <p:spPr bwMode="auto">
          <a:xfrm>
            <a:off x="285750" y="214313"/>
            <a:ext cx="4475163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zh-CN" altLang="en-US" sz="4000">
                <a:solidFill>
                  <a:srgbClr val="000000"/>
                </a:solidFill>
              </a:rPr>
              <a:t> 偶然误差</a:t>
            </a:r>
          </a:p>
        </p:txBody>
      </p:sp>
      <p:graphicFrame>
        <p:nvGraphicFramePr>
          <p:cNvPr id="3093" name="Object 8"/>
          <p:cNvGraphicFramePr>
            <a:graphicFrameLocks noChangeAspect="1"/>
          </p:cNvGraphicFramePr>
          <p:nvPr/>
        </p:nvGraphicFramePr>
        <p:xfrm>
          <a:off x="6207125" y="0"/>
          <a:ext cx="2936875" cy="276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48" name="Graph" r:id="rId3" imgW="3262579" imgH="3069946" progId="">
                  <p:embed/>
                </p:oleObj>
              </mc:Choice>
              <mc:Fallback>
                <p:oleObj name="Graph" r:id="rId3" imgW="3262579" imgH="306994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25" y="0"/>
                        <a:ext cx="2936875" cy="276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Text Box 22"/>
          <p:cNvSpPr txBox="1">
            <a:spLocks noChangeArrowheads="1"/>
          </p:cNvSpPr>
          <p:nvPr/>
        </p:nvSpPr>
        <p:spPr bwMode="auto">
          <a:xfrm>
            <a:off x="500063" y="2571750"/>
            <a:ext cx="4535487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>
                <a:solidFill>
                  <a:srgbClr val="000000"/>
                </a:solidFill>
              </a:rPr>
              <a:t>抵偿性：多次测量，增加测量次数</a:t>
            </a:r>
          </a:p>
        </p:txBody>
      </p:sp>
      <p:sp>
        <p:nvSpPr>
          <p:cNvPr id="17413" name="Rectangle 23"/>
          <p:cNvSpPr>
            <a:spLocks noChangeArrowheads="1"/>
          </p:cNvSpPr>
          <p:nvPr/>
        </p:nvSpPr>
        <p:spPr bwMode="auto">
          <a:xfrm>
            <a:off x="928688" y="4214813"/>
            <a:ext cx="40005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zh-CN" altLang="en-US" sz="2000">
                <a:solidFill>
                  <a:srgbClr val="000000"/>
                </a:solidFill>
              </a:rPr>
              <a:t>偶然误差可以减小，但无法消除</a:t>
            </a: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>
            <a:off x="2643188" y="3286125"/>
            <a:ext cx="647700" cy="863600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3097" name="Object 9"/>
          <p:cNvGraphicFramePr>
            <a:graphicFrameLocks noChangeAspect="1"/>
          </p:cNvGraphicFramePr>
          <p:nvPr/>
        </p:nvGraphicFramePr>
        <p:xfrm>
          <a:off x="6192838" y="5507038"/>
          <a:ext cx="14954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49" name="Equation" r:id="rId5" imgW="850900" imgH="457200" progId="Equation.DSMT4">
                  <p:embed/>
                </p:oleObj>
              </mc:Choice>
              <mc:Fallback>
                <p:oleObj name="Equation" r:id="rId5" imgW="850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2838" y="5507038"/>
                        <a:ext cx="1495425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8" name="Object 10"/>
          <p:cNvGraphicFramePr>
            <a:graphicFrameLocks noChangeAspect="1"/>
          </p:cNvGraphicFramePr>
          <p:nvPr/>
        </p:nvGraphicFramePr>
        <p:xfrm>
          <a:off x="6102350" y="2708275"/>
          <a:ext cx="20081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0" name="Equation" r:id="rId7" imgW="1143000" imgH="469900" progId="Equation.DSMT4">
                  <p:embed/>
                </p:oleObj>
              </mc:Choice>
              <mc:Fallback>
                <p:oleObj name="Equation" r:id="rId7" imgW="1143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2708275"/>
                        <a:ext cx="2008188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9" name="Object 11"/>
          <p:cNvGraphicFramePr>
            <a:graphicFrameLocks noChangeAspect="1"/>
          </p:cNvGraphicFramePr>
          <p:nvPr/>
        </p:nvGraphicFramePr>
        <p:xfrm>
          <a:off x="6148388" y="4584700"/>
          <a:ext cx="207486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1" name="Equation" r:id="rId9" imgW="1180588" imgH="469696" progId="Equation.DSMT4">
                  <p:embed/>
                </p:oleObj>
              </mc:Choice>
              <mc:Fallback>
                <p:oleObj name="Equation" r:id="rId9" imgW="1180588" imgH="46969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388" y="4584700"/>
                        <a:ext cx="207486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0" name="Object 12"/>
          <p:cNvGraphicFramePr>
            <a:graphicFrameLocks noChangeAspect="1"/>
          </p:cNvGraphicFramePr>
          <p:nvPr/>
        </p:nvGraphicFramePr>
        <p:xfrm>
          <a:off x="6099175" y="3640138"/>
          <a:ext cx="207327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2" name="Equation" r:id="rId11" imgW="1180588" imgH="469696" progId="Equation.DSMT4">
                  <p:embed/>
                </p:oleObj>
              </mc:Choice>
              <mc:Fallback>
                <p:oleObj name="Equation" r:id="rId11" imgW="1180588" imgH="46969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175" y="3640138"/>
                        <a:ext cx="2073275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1" name="Object 13"/>
          <p:cNvGraphicFramePr>
            <a:graphicFrameLocks noChangeAspect="1"/>
          </p:cNvGraphicFramePr>
          <p:nvPr/>
        </p:nvGraphicFramePr>
        <p:xfrm>
          <a:off x="5021263" y="1042988"/>
          <a:ext cx="2114550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3" name="Equation" r:id="rId13" imgW="1218671" imgH="482391" progId="Equation.DSMT4">
                  <p:embed/>
                </p:oleObj>
              </mc:Choice>
              <mc:Fallback>
                <p:oleObj name="Equation" r:id="rId13" imgW="1218671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263" y="1042988"/>
                        <a:ext cx="2114550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0" name="Text Box 30"/>
          <p:cNvSpPr txBox="1">
            <a:spLocks noChangeArrowheads="1"/>
          </p:cNvSpPr>
          <p:nvPr/>
        </p:nvSpPr>
        <p:spPr bwMode="auto">
          <a:xfrm>
            <a:off x="428625" y="5072063"/>
            <a:ext cx="517525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3300"/>
                </a:solidFill>
                <a:ea typeface="黑体" panose="02010609060101010101" pitchFamily="49" charset="-122"/>
              </a:rPr>
              <a:t>服从正态分布的误差特征：对称性、单峰性、有界性</a:t>
            </a:r>
          </a:p>
        </p:txBody>
      </p:sp>
      <p:sp>
        <p:nvSpPr>
          <p:cNvPr id="17421" name="TextBox 12"/>
          <p:cNvSpPr txBox="1">
            <a:spLocks noChangeArrowheads="1"/>
          </p:cNvSpPr>
          <p:nvPr/>
        </p:nvSpPr>
        <p:spPr bwMode="auto">
          <a:xfrm>
            <a:off x="642938" y="1143000"/>
            <a:ext cx="4214812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429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zh-CN" altLang="en-US" sz="2400">
                <a:solidFill>
                  <a:srgbClr val="000000"/>
                </a:solidFill>
              </a:rPr>
              <a:t>特点：随机性，服从正态分布</a:t>
            </a:r>
            <a:r>
              <a:rPr lang="en-US" altLang="zh-CN" sz="2400">
                <a:solidFill>
                  <a:srgbClr val="000000"/>
                </a:solidFill>
              </a:rPr>
              <a:t>(</a:t>
            </a:r>
            <a:r>
              <a:rPr lang="zh-CN" altLang="en-US" sz="2400">
                <a:solidFill>
                  <a:srgbClr val="000000"/>
                </a:solidFill>
              </a:rPr>
              <a:t>单峰、对称、有界、抵偿性</a:t>
            </a:r>
            <a:r>
              <a:rPr lang="en-US" altLang="zh-CN" sz="2400">
                <a:solidFill>
                  <a:srgbClr val="000000"/>
                </a:solidFill>
              </a:rPr>
              <a:t>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03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1981200" y="304800"/>
            <a:ext cx="480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>
                <a:solidFill>
                  <a:srgbClr val="000000"/>
                </a:solidFill>
                <a:ea typeface="黑体" panose="02010609060101010101" pitchFamily="49" charset="-122"/>
              </a:rPr>
              <a:t>测量误差</a:t>
            </a:r>
            <a:r>
              <a:rPr lang="en-US" altLang="zh-CN">
                <a:solidFill>
                  <a:srgbClr val="000000"/>
                </a:solidFill>
                <a:ea typeface="黑体" panose="02010609060101010101" pitchFamily="49" charset="-122"/>
              </a:rPr>
              <a:t>=</a:t>
            </a:r>
            <a:r>
              <a:rPr lang="zh-CN" altLang="en-US">
                <a:solidFill>
                  <a:srgbClr val="000000"/>
                </a:solidFill>
                <a:ea typeface="黑体" panose="02010609060101010101" pitchFamily="49" charset="-122"/>
              </a:rPr>
              <a:t>测量值</a:t>
            </a:r>
            <a:r>
              <a:rPr lang="en-US" altLang="zh-CN">
                <a:solidFill>
                  <a:srgbClr val="000000"/>
                </a:solidFill>
                <a:ea typeface="黑体" panose="02010609060101010101" pitchFamily="49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ea typeface="黑体" panose="02010609060101010101" pitchFamily="49" charset="-122"/>
              </a:rPr>
              <a:t>真值</a:t>
            </a:r>
          </a:p>
        </p:txBody>
      </p:sp>
      <p:sp>
        <p:nvSpPr>
          <p:cNvPr id="306181" name="AutoShape 5"/>
          <p:cNvSpPr>
            <a:spLocks noChangeArrowheads="1"/>
          </p:cNvSpPr>
          <p:nvPr/>
        </p:nvSpPr>
        <p:spPr bwMode="auto">
          <a:xfrm>
            <a:off x="5791200" y="1066800"/>
            <a:ext cx="1828800" cy="457200"/>
          </a:xfrm>
          <a:prstGeom prst="wedgeRoundRectCallout">
            <a:avLst>
              <a:gd name="adj1" fmla="val -51301"/>
              <a:gd name="adj2" fmla="val -120486"/>
              <a:gd name="adj3" fmla="val 16667"/>
            </a:avLst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3300"/>
                </a:solidFill>
                <a:ea typeface="黑体" panose="02010609060101010101" pitchFamily="49" charset="-122"/>
              </a:rPr>
              <a:t>一般不知道</a:t>
            </a:r>
            <a:r>
              <a:rPr lang="en-US" altLang="zh-CN" sz="1800">
                <a:solidFill>
                  <a:srgbClr val="FF3300"/>
                </a:solidFill>
                <a:ea typeface="黑体" panose="02010609060101010101" pitchFamily="49" charset="-122"/>
              </a:rPr>
              <a:t>!!</a:t>
            </a:r>
          </a:p>
        </p:txBody>
      </p:sp>
      <p:graphicFrame>
        <p:nvGraphicFramePr>
          <p:cNvPr id="30618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514600" y="2133600"/>
          <a:ext cx="32004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48" name="公式" r:id="rId3" imgW="774028" imgH="177646" progId="Equation.3">
                  <p:embed/>
                </p:oleObj>
              </mc:Choice>
              <mc:Fallback>
                <p:oleObj name="公式" r:id="rId3" imgW="774028" imgH="177646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133600"/>
                        <a:ext cx="3200400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186" name="AutoShape 10"/>
          <p:cNvSpPr>
            <a:spLocks noChangeArrowheads="1"/>
          </p:cNvSpPr>
          <p:nvPr/>
        </p:nvSpPr>
        <p:spPr bwMode="auto">
          <a:xfrm>
            <a:off x="5410200" y="2971800"/>
            <a:ext cx="1828800" cy="457200"/>
          </a:xfrm>
          <a:prstGeom prst="wedgeRoundRectCallout">
            <a:avLst>
              <a:gd name="adj1" fmla="val -51301"/>
              <a:gd name="adj2" fmla="val -120486"/>
              <a:gd name="adj3" fmla="val 16667"/>
            </a:avLst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3300"/>
                </a:solidFill>
                <a:ea typeface="黑体" panose="02010609060101010101" pitchFamily="49" charset="-122"/>
              </a:rPr>
              <a:t>如何描述？</a:t>
            </a:r>
          </a:p>
        </p:txBody>
      </p:sp>
      <p:sp>
        <p:nvSpPr>
          <p:cNvPr id="306187" name="Rectangle 11"/>
          <p:cNvSpPr>
            <a:spLocks noChangeArrowheads="1"/>
          </p:cNvSpPr>
          <p:nvPr/>
        </p:nvSpPr>
        <p:spPr bwMode="auto">
          <a:xfrm>
            <a:off x="2590800" y="3962400"/>
            <a:ext cx="480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>
                <a:solidFill>
                  <a:srgbClr val="333399"/>
                </a:solidFill>
                <a:ea typeface="黑体" panose="02010609060101010101" pitchFamily="49" charset="-122"/>
              </a:rPr>
              <a:t>测量误差</a:t>
            </a:r>
            <a:r>
              <a:rPr lang="zh-CN" altLang="en-US">
                <a:solidFill>
                  <a:srgbClr val="333399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>
                <a:solidFill>
                  <a:srgbClr val="333399"/>
                </a:solidFill>
                <a:ea typeface="黑体" panose="02010609060101010101" pitchFamily="49" charset="-122"/>
              </a:rPr>
              <a:t>不确定度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2617788" y="4824413"/>
          <a:ext cx="29908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49" name="公式" r:id="rId5" imgW="723586" imgH="215806" progId="Equation.3">
                  <p:embed/>
                </p:oleObj>
              </mc:Choice>
              <mc:Fallback>
                <p:oleObj name="公式" r:id="rId5" imgW="72358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4824413"/>
                        <a:ext cx="29908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41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81" grpId="0" animBg="1"/>
      <p:bldP spid="306186" grpId="0" animBg="1"/>
      <p:bldP spid="30618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92150"/>
            <a:ext cx="8229600" cy="831850"/>
          </a:xfrm>
        </p:spPr>
        <p:txBody>
          <a:bodyPr/>
          <a:lstStyle/>
          <a:p>
            <a:pPr eaLnBrk="1" hangingPunct="1"/>
            <a:r>
              <a:rPr lang="zh-CN" altLang="en-US" b="1" smtClean="0"/>
              <a:t>测量的不确定度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229600" cy="37338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zh-CN" sz="2800" b="1" dirty="0" smtClean="0"/>
              <a:t>A</a:t>
            </a:r>
            <a:r>
              <a:rPr lang="zh-CN" altLang="en-US" sz="2800" b="1" dirty="0" smtClean="0"/>
              <a:t>类不确定度：</a:t>
            </a:r>
            <a:endParaRPr lang="en-US" altLang="zh-CN" sz="2800" b="1" dirty="0" smtClean="0"/>
          </a:p>
          <a:p>
            <a:pPr marL="540000" indent="0" eaLnBrk="1" hangingPunct="1">
              <a:lnSpc>
                <a:spcPct val="120000"/>
              </a:lnSpc>
              <a:spcBef>
                <a:spcPts val="600"/>
              </a:spcBef>
              <a:buFontTx/>
              <a:buNone/>
              <a:defRPr/>
            </a:pPr>
            <a:r>
              <a:rPr lang="zh-CN" altLang="en-US" sz="2800" dirty="0" smtClean="0"/>
              <a:t>由观测列统计分析评定，也称统计不确定度</a:t>
            </a:r>
            <a:r>
              <a:rPr lang="en-US" altLang="zh-CN" sz="2800" dirty="0" smtClean="0"/>
              <a:t>(</a:t>
            </a:r>
            <a:r>
              <a:rPr lang="zh-CN" altLang="en-US" sz="2800" dirty="0" smtClean="0">
                <a:solidFill>
                  <a:srgbClr val="FF3300"/>
                </a:solidFill>
              </a:rPr>
              <a:t>多次等精度测量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eaLnBrk="1" hangingPunct="1">
              <a:buFontTx/>
              <a:buNone/>
              <a:defRPr/>
            </a:pPr>
            <a:endParaRPr lang="en-US" altLang="zh-CN" sz="2800" b="1" dirty="0" smtClean="0"/>
          </a:p>
          <a:p>
            <a:pPr eaLnBrk="1" hangingPunct="1">
              <a:buFontTx/>
              <a:buNone/>
              <a:defRPr/>
            </a:pPr>
            <a:r>
              <a:rPr lang="en-US" altLang="zh-CN" sz="2800" b="1" dirty="0" smtClean="0"/>
              <a:t>B</a:t>
            </a:r>
            <a:r>
              <a:rPr lang="zh-CN" altLang="en-US" sz="2800" b="1" dirty="0" smtClean="0"/>
              <a:t>类不确定度：</a:t>
            </a:r>
            <a:endParaRPr lang="en-US" altLang="zh-CN" sz="2800" b="1" dirty="0" smtClean="0"/>
          </a:p>
          <a:p>
            <a:pPr marL="540000" indent="0" eaLnBrk="1" hangingPunct="1">
              <a:lnSpc>
                <a:spcPct val="120000"/>
              </a:lnSpc>
              <a:spcBef>
                <a:spcPts val="600"/>
              </a:spcBef>
              <a:buFontTx/>
              <a:buNone/>
              <a:defRPr/>
            </a:pPr>
            <a:r>
              <a:rPr lang="zh-CN" altLang="en-US" sz="2800" dirty="0"/>
              <a:t>不用统计分析评定，也称非统计不确定度。</a:t>
            </a:r>
            <a:endParaRPr lang="en-US" altLang="zh-CN" sz="2800" dirty="0"/>
          </a:p>
          <a:p>
            <a:pPr marL="540000" indent="0" eaLnBrk="1" hangingPunct="1">
              <a:lnSpc>
                <a:spcPct val="120000"/>
              </a:lnSpc>
              <a:spcBef>
                <a:spcPts val="600"/>
              </a:spcBef>
              <a:buFontTx/>
              <a:buNone/>
              <a:defRPr/>
            </a:pPr>
            <a:r>
              <a:rPr lang="zh-CN" altLang="en-US" sz="2800" dirty="0"/>
              <a:t>每次测量都应考虑</a:t>
            </a:r>
            <a:r>
              <a:rPr lang="en-US" altLang="zh-CN" sz="2800" dirty="0"/>
              <a:t>B</a:t>
            </a:r>
            <a:r>
              <a:rPr lang="zh-CN" altLang="en-US" sz="2800" dirty="0"/>
              <a:t>类不确定度。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8901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0"/>
            <a:ext cx="2819400" cy="706438"/>
          </a:xfrm>
        </p:spPr>
        <p:txBody>
          <a:bodyPr/>
          <a:lstStyle/>
          <a:p>
            <a:pPr eaLnBrk="1" hangingPunct="1"/>
            <a:r>
              <a:rPr lang="zh-CN" altLang="en-US" sz="4000" smtClean="0"/>
              <a:t>物理量</a:t>
            </a:r>
            <a:r>
              <a:rPr lang="en-US" altLang="zh-CN" sz="4000" smtClean="0"/>
              <a:t>Y</a:t>
            </a:r>
          </a:p>
        </p:txBody>
      </p:sp>
      <p:graphicFrame>
        <p:nvGraphicFramePr>
          <p:cNvPr id="20483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4789488" y="711200"/>
          <a:ext cx="222726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34" name="公式" r:id="rId3" imgW="723586" imgH="215806" progId="Equation.3">
                  <p:embed/>
                </p:oleObj>
              </mc:Choice>
              <mc:Fallback>
                <p:oleObj name="公式" r:id="rId3" imgW="723586" imgH="215806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88" y="711200"/>
                        <a:ext cx="2227262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2971800" y="381000"/>
            <a:ext cx="1079500" cy="360363"/>
          </a:xfrm>
          <a:prstGeom prst="wedgeRectCallout">
            <a:avLst>
              <a:gd name="adj1" fmla="val 104412"/>
              <a:gd name="adj2" fmla="val 12709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333399"/>
                </a:solidFill>
              </a:rPr>
              <a:t>待测量</a:t>
            </a:r>
          </a:p>
        </p:txBody>
      </p:sp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2743200" y="1752600"/>
            <a:ext cx="2295525" cy="719138"/>
          </a:xfrm>
          <a:prstGeom prst="wedgeRectCallout">
            <a:avLst>
              <a:gd name="adj1" fmla="val 75310"/>
              <a:gd name="adj2" fmla="val -11688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333399"/>
                </a:solidFill>
              </a:rPr>
              <a:t>测量值：单次，多次平均，间接测量值</a:t>
            </a:r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6773863" y="1720850"/>
            <a:ext cx="1295400" cy="360363"/>
          </a:xfrm>
          <a:prstGeom prst="wedgeRectCallout">
            <a:avLst>
              <a:gd name="adj1" fmla="val -61273"/>
              <a:gd name="adj2" fmla="val -17246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333399"/>
                </a:solidFill>
              </a:rPr>
              <a:t>不确定度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701675" y="2514600"/>
            <a:ext cx="77041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rgbClr val="000000"/>
                </a:solidFill>
              </a:rPr>
              <a:t>不确定度：代表测量值</a:t>
            </a:r>
            <a:r>
              <a:rPr lang="en-US" altLang="zh-CN" sz="2000">
                <a:solidFill>
                  <a:srgbClr val="000000"/>
                </a:solidFill>
              </a:rPr>
              <a:t>N</a:t>
            </a:r>
            <a:r>
              <a:rPr lang="zh-CN" altLang="en-US" sz="2000">
                <a:solidFill>
                  <a:srgbClr val="000000"/>
                </a:solidFill>
              </a:rPr>
              <a:t>不确定的程度，也是对测量误差的可能值的测度，对待测真值可能存在的范围的估计。</a:t>
            </a:r>
          </a:p>
        </p:txBody>
      </p:sp>
      <p:graphicFrame>
        <p:nvGraphicFramePr>
          <p:cNvPr id="20488" name="Object 7"/>
          <p:cNvGraphicFramePr>
            <a:graphicFrameLocks noChangeAspect="1"/>
          </p:cNvGraphicFramePr>
          <p:nvPr/>
        </p:nvGraphicFramePr>
        <p:xfrm>
          <a:off x="2573338" y="3446463"/>
          <a:ext cx="24225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35" name="Equation" r:id="rId5" imgW="1079500" imgH="228600" progId="Equation.DSMT4">
                  <p:embed/>
                </p:oleObj>
              </mc:Choice>
              <mc:Fallback>
                <p:oleObj name="Equation" r:id="rId5" imgW="1079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8" y="3446463"/>
                        <a:ext cx="24225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762000" y="3527425"/>
            <a:ext cx="17287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测量结果范围：</a:t>
            </a:r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700088" y="4471988"/>
            <a:ext cx="594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</a:rPr>
              <a:t>置信概率：</a:t>
            </a:r>
            <a:r>
              <a:rPr lang="en-US" altLang="zh-CN" sz="2400">
                <a:solidFill>
                  <a:srgbClr val="000000"/>
                </a:solidFill>
              </a:rPr>
              <a:t>100%</a:t>
            </a:r>
            <a:r>
              <a:rPr lang="zh-CN" altLang="en-US" sz="2400">
                <a:solidFill>
                  <a:srgbClr val="000000"/>
                </a:solidFill>
              </a:rPr>
              <a:t>，</a:t>
            </a:r>
            <a:r>
              <a:rPr lang="el-GR" altLang="zh-CN" sz="2400">
                <a:solidFill>
                  <a:srgbClr val="000000"/>
                </a:solidFill>
                <a:latin typeface="宋体" panose="02010600030101010101" pitchFamily="2" charset="-122"/>
              </a:rPr>
              <a:t>Δ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</a:rPr>
              <a:t>N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</a:rPr>
              <a:t>：极限不确定度，</a:t>
            </a:r>
            <a:endParaRPr lang="el-GR" altLang="zh-CN" sz="24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0491" name="Object 8"/>
          <p:cNvGraphicFramePr>
            <a:graphicFrameLocks noChangeAspect="1"/>
          </p:cNvGraphicFramePr>
          <p:nvPr/>
        </p:nvGraphicFramePr>
        <p:xfrm>
          <a:off x="6540500" y="4486275"/>
          <a:ext cx="22463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36" name="Equation" r:id="rId7" imgW="774028" imgH="177646" progId="Equation.DSMT4">
                  <p:embed/>
                </p:oleObj>
              </mc:Choice>
              <mc:Fallback>
                <p:oleObj name="Equation" r:id="rId7" imgW="77402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0" y="4486275"/>
                        <a:ext cx="224631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2" name="Text Box 13"/>
          <p:cNvSpPr txBox="1">
            <a:spLocks noChangeArrowheads="1"/>
          </p:cNvSpPr>
          <p:nvPr/>
        </p:nvSpPr>
        <p:spPr bwMode="auto">
          <a:xfrm>
            <a:off x="757238" y="5410200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</a:rPr>
              <a:t>相对不确定度：</a:t>
            </a:r>
          </a:p>
        </p:txBody>
      </p:sp>
      <p:graphicFrame>
        <p:nvGraphicFramePr>
          <p:cNvPr id="20493" name="Object 9"/>
          <p:cNvGraphicFramePr>
            <a:graphicFrameLocks noChangeAspect="1"/>
          </p:cNvGraphicFramePr>
          <p:nvPr/>
        </p:nvGraphicFramePr>
        <p:xfrm>
          <a:off x="2903538" y="5110163"/>
          <a:ext cx="811212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37" name="Equation" r:id="rId9" imgW="279279" imgH="393529" progId="Equation.DSMT4">
                  <p:embed/>
                </p:oleObj>
              </mc:Choice>
              <mc:Fallback>
                <p:oleObj name="Equation" r:id="rId9" imgW="27927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38" y="5110163"/>
                        <a:ext cx="811212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4" name="Text Box 15"/>
          <p:cNvSpPr txBox="1">
            <a:spLocks noChangeArrowheads="1"/>
          </p:cNvSpPr>
          <p:nvPr/>
        </p:nvSpPr>
        <p:spPr bwMode="auto">
          <a:xfrm>
            <a:off x="5262563" y="3519488"/>
            <a:ext cx="31511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>
                <a:solidFill>
                  <a:srgbClr val="333399"/>
                </a:solidFill>
              </a:rPr>
              <a:t>置信区间大，置信概率大</a:t>
            </a:r>
            <a:endParaRPr lang="el-GR" altLang="zh-CN" sz="1800">
              <a:solidFill>
                <a:srgbClr val="333399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20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14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smtClean="0"/>
              <a:t>不确定度的估计</a:t>
            </a:r>
          </a:p>
        </p:txBody>
      </p:sp>
      <p:graphicFrame>
        <p:nvGraphicFramePr>
          <p:cNvPr id="21507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3276600" y="1676400"/>
          <a:ext cx="228600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96" name="Equation" r:id="rId3" imgW="787400" imgH="431800" progId="Equation.DSMT4">
                  <p:embed/>
                </p:oleObj>
              </mc:Choice>
              <mc:Fallback>
                <p:oleObj name="Equation" r:id="rId3" imgW="787400" imgH="4318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76400"/>
                        <a:ext cx="2286000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358900" y="2230438"/>
            <a:ext cx="1079500" cy="360362"/>
          </a:xfrm>
          <a:prstGeom prst="wedgeRectCallout">
            <a:avLst>
              <a:gd name="adj1" fmla="val 93528"/>
              <a:gd name="adj2" fmla="val -3017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平均值</a:t>
            </a:r>
          </a:p>
        </p:txBody>
      </p:sp>
      <p:sp>
        <p:nvSpPr>
          <p:cNvPr id="21509" name="AutoShape 5"/>
          <p:cNvSpPr>
            <a:spLocks noChangeArrowheads="1"/>
          </p:cNvSpPr>
          <p:nvPr/>
        </p:nvSpPr>
        <p:spPr bwMode="auto">
          <a:xfrm>
            <a:off x="558800" y="3522663"/>
            <a:ext cx="2227263" cy="711200"/>
          </a:xfrm>
          <a:prstGeom prst="wedgeRectCallout">
            <a:avLst>
              <a:gd name="adj1" fmla="val 65181"/>
              <a:gd name="adj2" fmla="val 84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333399"/>
                </a:solidFill>
              </a:rPr>
              <a:t>定义</a:t>
            </a:r>
            <a:r>
              <a:rPr lang="en-US" altLang="zh-CN" sz="1800">
                <a:solidFill>
                  <a:srgbClr val="333399"/>
                </a:solidFill>
              </a:rPr>
              <a:t>(</a:t>
            </a:r>
            <a:r>
              <a:rPr lang="zh-CN" altLang="en-US" sz="1800">
                <a:solidFill>
                  <a:srgbClr val="333399"/>
                </a:solidFill>
              </a:rPr>
              <a:t>贝塞尔公式</a:t>
            </a:r>
            <a:r>
              <a:rPr lang="en-US" altLang="zh-CN" sz="1800">
                <a:solidFill>
                  <a:srgbClr val="333399"/>
                </a:solidFill>
              </a:rPr>
              <a:t>)</a:t>
            </a:r>
            <a:r>
              <a:rPr lang="zh-CN" altLang="en-US" sz="1800">
                <a:solidFill>
                  <a:srgbClr val="333399"/>
                </a:solidFill>
              </a:rPr>
              <a:t>：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333399"/>
                </a:solidFill>
              </a:rPr>
              <a:t>测量列的标准差</a:t>
            </a:r>
          </a:p>
        </p:txBody>
      </p:sp>
      <p:graphicFrame>
        <p:nvGraphicFramePr>
          <p:cNvPr id="21510" name="Object 5"/>
          <p:cNvGraphicFramePr>
            <a:graphicFrameLocks noChangeAspect="1"/>
          </p:cNvGraphicFramePr>
          <p:nvPr/>
        </p:nvGraphicFramePr>
        <p:xfrm>
          <a:off x="3262313" y="3097213"/>
          <a:ext cx="2447925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97" name="Equation" r:id="rId5" imgW="1295400" imgH="660400" progId="Equation.DSMT4">
                  <p:embed/>
                </p:oleObj>
              </mc:Choice>
              <mc:Fallback>
                <p:oleObj name="Equation" r:id="rId5" imgW="1295400" imgH="660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313" y="3097213"/>
                        <a:ext cx="2447925" cy="124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11"/>
          <p:cNvSpPr txBox="1">
            <a:spLocks noChangeArrowheads="1"/>
          </p:cNvSpPr>
          <p:nvPr/>
        </p:nvSpPr>
        <p:spPr bwMode="auto">
          <a:xfrm>
            <a:off x="317500" y="1223963"/>
            <a:ext cx="463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333399"/>
                </a:solidFill>
              </a:rPr>
              <a:t>直接测量结果的不确定度：</a:t>
            </a:r>
            <a:endParaRPr lang="el-GR" altLang="zh-CN" sz="2800">
              <a:solidFill>
                <a:srgbClr val="333399"/>
              </a:solidFill>
              <a:latin typeface="宋体" panose="02010600030101010101" pitchFamily="2" charset="-122"/>
            </a:endParaRPr>
          </a:p>
        </p:txBody>
      </p:sp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357188" y="5000625"/>
            <a:ext cx="8501062" cy="15938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FF3300"/>
                </a:solidFill>
                <a:ea typeface="黑体" pitchFamily="49" charset="-122"/>
              </a:rPr>
              <a:t>3</a:t>
            </a:r>
            <a:r>
              <a:rPr lang="el-GR" altLang="zh-CN" sz="2400" dirty="0">
                <a:solidFill>
                  <a:srgbClr val="FF3300"/>
                </a:solidFill>
                <a:ea typeface="黑体" pitchFamily="49" charset="-122"/>
              </a:rPr>
              <a:t>σ</a:t>
            </a:r>
            <a:r>
              <a:rPr lang="zh-CN" altLang="en-US" sz="2400" dirty="0">
                <a:solidFill>
                  <a:srgbClr val="FF3300"/>
                </a:solidFill>
                <a:ea typeface="黑体" pitchFamily="49" charset="-122"/>
              </a:rPr>
              <a:t>称极限误差：</a:t>
            </a:r>
            <a:endParaRPr lang="en-US" altLang="zh-CN" sz="2400" dirty="0">
              <a:solidFill>
                <a:srgbClr val="FF3300"/>
              </a:solidFill>
              <a:ea typeface="黑体" pitchFamily="49" charset="-122"/>
            </a:endParaRPr>
          </a:p>
          <a:p>
            <a:pPr indent="457200" algn="just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"/>
                <a:ea typeface="宋体"/>
              </a:rPr>
              <a:t>测量次数无限多时，测量误差的绝对值大于</a:t>
            </a:r>
            <a:r>
              <a:rPr lang="en-US" altLang="zh-CN" sz="2000" dirty="0">
                <a:solidFill>
                  <a:srgbClr val="000000"/>
                </a:solidFill>
                <a:latin typeface="宋体"/>
                <a:ea typeface="宋体"/>
              </a:rPr>
              <a:t>3</a:t>
            </a:r>
            <a:r>
              <a:rPr lang="el-GR" altLang="zh-CN" sz="2000" dirty="0">
                <a:solidFill>
                  <a:srgbClr val="000000"/>
                </a:solidFill>
                <a:latin typeface="+mn-ea"/>
                <a:ea typeface="宋体"/>
              </a:rPr>
              <a:t>σ</a:t>
            </a:r>
            <a:r>
              <a:rPr lang="zh-CN" altLang="en-US" sz="2000" dirty="0">
                <a:solidFill>
                  <a:srgbClr val="000000"/>
                </a:solidFill>
                <a:latin typeface="宋体"/>
                <a:ea typeface="宋体"/>
              </a:rPr>
              <a:t>的概率仅为</a:t>
            </a:r>
            <a:r>
              <a:rPr lang="en-US" altLang="zh-CN" sz="2000" dirty="0">
                <a:solidFill>
                  <a:srgbClr val="000000"/>
                </a:solidFill>
                <a:latin typeface="宋体"/>
                <a:ea typeface="宋体"/>
              </a:rPr>
              <a:t>0.3%</a:t>
            </a:r>
            <a:r>
              <a:rPr lang="zh-CN" altLang="en-US" sz="2000" dirty="0">
                <a:solidFill>
                  <a:srgbClr val="000000"/>
                </a:solidFill>
                <a:latin typeface="宋体"/>
                <a:ea typeface="宋体"/>
              </a:rPr>
              <a:t>，对于有限次测量，这种可能性是微乎其微，因此可以认为是测量失误，应予以剔除。</a:t>
            </a:r>
            <a:endParaRPr lang="el-GR" altLang="zh-CN" sz="2000" dirty="0">
              <a:solidFill>
                <a:srgbClr val="000000"/>
              </a:solidFill>
              <a:latin typeface="+mn-ea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0197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6"/>
          <p:cNvGraphicFramePr>
            <a:graphicFrameLocks noChangeAspect="1"/>
          </p:cNvGraphicFramePr>
          <p:nvPr/>
        </p:nvGraphicFramePr>
        <p:xfrm>
          <a:off x="2498725" y="4410075"/>
          <a:ext cx="40544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82" name="Equation" r:id="rId3" imgW="1917700" imgH="330200" progId="Equation.DSMT4">
                  <p:embed/>
                </p:oleObj>
              </mc:Choice>
              <mc:Fallback>
                <p:oleObj name="Equation" r:id="rId3" imgW="19177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4410075"/>
                        <a:ext cx="40544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7"/>
          <p:cNvGraphicFramePr>
            <a:graphicFrameLocks noChangeAspect="1"/>
          </p:cNvGraphicFramePr>
          <p:nvPr/>
        </p:nvGraphicFramePr>
        <p:xfrm>
          <a:off x="2481263" y="5083175"/>
          <a:ext cx="43767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83" name="Equation" r:id="rId5" imgW="2070100" imgH="330200" progId="Equation.DSMT4">
                  <p:embed/>
                </p:oleObj>
              </mc:Choice>
              <mc:Fallback>
                <p:oleObj name="Equation" r:id="rId5" imgW="20701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63" y="5083175"/>
                        <a:ext cx="43767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8"/>
          <p:cNvGraphicFramePr>
            <a:graphicFrameLocks noChangeAspect="1"/>
          </p:cNvGraphicFramePr>
          <p:nvPr/>
        </p:nvGraphicFramePr>
        <p:xfrm>
          <a:off x="2493963" y="5730875"/>
          <a:ext cx="43497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84" name="Equation" r:id="rId7" imgW="2057400" imgH="330200" progId="Equation.DSMT4">
                  <p:embed/>
                </p:oleObj>
              </mc:Choice>
              <mc:Fallback>
                <p:oleObj name="Equation" r:id="rId7" imgW="20574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963" y="5730875"/>
                        <a:ext cx="43497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9"/>
          <p:cNvSpPr txBox="1">
            <a:spLocks noChangeArrowheads="1"/>
          </p:cNvSpPr>
          <p:nvPr/>
        </p:nvSpPr>
        <p:spPr bwMode="auto">
          <a:xfrm>
            <a:off x="944563" y="3902075"/>
            <a:ext cx="2378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对正态分布： </a:t>
            </a:r>
          </a:p>
        </p:txBody>
      </p:sp>
      <p:graphicFrame>
        <p:nvGraphicFramePr>
          <p:cNvPr id="22534" name="Object 9"/>
          <p:cNvGraphicFramePr>
            <a:graphicFrameLocks noChangeAspect="1"/>
          </p:cNvGraphicFramePr>
          <p:nvPr/>
        </p:nvGraphicFramePr>
        <p:xfrm>
          <a:off x="3619500" y="1643063"/>
          <a:ext cx="3238500" cy="136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85" name="Equation" r:id="rId9" imgW="1625600" imgH="685800" progId="Equation.DSMT4">
                  <p:embed/>
                </p:oleObj>
              </mc:Choice>
              <mc:Fallback>
                <p:oleObj name="Equation" r:id="rId9" imgW="16256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1643063"/>
                        <a:ext cx="3238500" cy="1363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AutoShape 10"/>
          <p:cNvSpPr>
            <a:spLocks noChangeArrowheads="1"/>
          </p:cNvSpPr>
          <p:nvPr/>
        </p:nvSpPr>
        <p:spPr bwMode="auto">
          <a:xfrm>
            <a:off x="800100" y="3014663"/>
            <a:ext cx="2514600" cy="512762"/>
          </a:xfrm>
          <a:prstGeom prst="wedgeRectCallout">
            <a:avLst>
              <a:gd name="adj1" fmla="val 55898"/>
              <a:gd name="adj2" fmla="val -13597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平均值的标准差</a:t>
            </a:r>
          </a:p>
        </p:txBody>
      </p:sp>
    </p:spTree>
    <p:extLst>
      <p:ext uri="{BB962C8B-B14F-4D97-AF65-F5344CB8AC3E}">
        <p14:creationId xmlns:p14="http://schemas.microsoft.com/office/powerpoint/2010/main" val="949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52400"/>
            <a:ext cx="7391400" cy="609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600" b="1" smtClean="0"/>
              <a:t>测量次数较少时，不确定度的修正</a:t>
            </a:r>
            <a:r>
              <a:rPr lang="zh-CN" altLang="en-US" sz="2800" b="1" smtClean="0"/>
              <a:t>               </a:t>
            </a:r>
          </a:p>
        </p:txBody>
      </p:sp>
      <p:graphicFrame>
        <p:nvGraphicFramePr>
          <p:cNvPr id="23555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62000" y="1066800"/>
          <a:ext cx="18288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44" name="Equation" r:id="rId4" imgW="558558" imgH="241195" progId="Equation.DSMT4">
                  <p:embed/>
                </p:oleObj>
              </mc:Choice>
              <mc:Fallback>
                <p:oleObj name="Equation" r:id="rId4" imgW="558558" imgH="241195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066800"/>
                        <a:ext cx="18288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914400" y="4953000"/>
            <a:ext cx="3886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3600">
              <a:solidFill>
                <a:srgbClr val="000000"/>
              </a:solidFill>
            </a:endParaRPr>
          </a:p>
        </p:txBody>
      </p:sp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381000" y="2209800"/>
            <a:ext cx="3124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扩大置信区间</a:t>
            </a:r>
            <a:endParaRPr lang="en-US" altLang="zh-CN" sz="2800" b="1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b="1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获得相同的概率</a:t>
            </a:r>
            <a:r>
              <a:rPr lang="zh-CN" altLang="en-US" sz="2000" b="1">
                <a:solidFill>
                  <a:srgbClr val="000000"/>
                </a:solidFill>
              </a:rPr>
              <a:t>               </a:t>
            </a:r>
          </a:p>
        </p:txBody>
      </p:sp>
      <p:graphicFrame>
        <p:nvGraphicFramePr>
          <p:cNvPr id="23558" name="Object 5"/>
          <p:cNvGraphicFramePr>
            <a:graphicFrameLocks noChangeAspect="1"/>
          </p:cNvGraphicFramePr>
          <p:nvPr/>
        </p:nvGraphicFramePr>
        <p:xfrm>
          <a:off x="381000" y="2692400"/>
          <a:ext cx="24384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45" name="Equation" r:id="rId6" imgW="838200" imgH="279400" progId="Equation.DSMT4">
                  <p:embed/>
                </p:oleObj>
              </mc:Choice>
              <mc:Fallback>
                <p:oleObj name="Equation" r:id="rId6" imgW="838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692400"/>
                        <a:ext cx="24384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9" name="Rectangle 10"/>
          <p:cNvSpPr>
            <a:spLocks noChangeArrowheads="1"/>
          </p:cNvSpPr>
          <p:nvPr/>
        </p:nvSpPr>
        <p:spPr bwMode="auto">
          <a:xfrm>
            <a:off x="0" y="4800600"/>
            <a:ext cx="3505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</a:rPr>
              <a:t>t</a:t>
            </a:r>
            <a:r>
              <a:rPr lang="en-US" altLang="zh-CN" sz="2800" b="1" baseline="-25000">
                <a:solidFill>
                  <a:srgbClr val="000000"/>
                </a:solidFill>
              </a:rPr>
              <a:t>p</a:t>
            </a:r>
            <a:r>
              <a:rPr lang="zh-CN" altLang="en-US" sz="2800" b="1">
                <a:solidFill>
                  <a:srgbClr val="000000"/>
                </a:solidFill>
              </a:rPr>
              <a:t>与测量次数有关  </a:t>
            </a:r>
            <a:endParaRPr lang="en-US" altLang="zh-CN" sz="2800" b="1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见：</a:t>
            </a:r>
            <a:r>
              <a:rPr lang="en-US" altLang="zh-CN" sz="2800" b="1">
                <a:solidFill>
                  <a:srgbClr val="000000"/>
                </a:solidFill>
              </a:rPr>
              <a:t>P30</a:t>
            </a:r>
            <a:r>
              <a:rPr lang="en-US" altLang="zh-CN" sz="2000" b="1">
                <a:solidFill>
                  <a:srgbClr val="000000"/>
                </a:solidFill>
              </a:rPr>
              <a:t>               </a:t>
            </a:r>
          </a:p>
        </p:txBody>
      </p:sp>
      <p:graphicFrame>
        <p:nvGraphicFramePr>
          <p:cNvPr id="307314" name="Group 114"/>
          <p:cNvGraphicFramePr>
            <a:graphicFrameLocks noGrp="1"/>
          </p:cNvGraphicFramePr>
          <p:nvPr/>
        </p:nvGraphicFramePr>
        <p:xfrm>
          <a:off x="3200400" y="4322763"/>
          <a:ext cx="5715000" cy="2306639"/>
        </p:xfrm>
        <a:graphic>
          <a:graphicData uri="http://schemas.openxmlformats.org/drawingml/2006/table">
            <a:tbl>
              <a:tblPr/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4619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n/t/p</a:t>
                      </a:r>
                    </a:p>
                  </a:txBody>
                  <a:tcPr marL="18000" marR="18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18000" marR="18000" marT="46800" marB="46800" vert="eaVert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0.68</a:t>
                      </a:r>
                    </a:p>
                  </a:txBody>
                  <a:tcPr marL="18000" marR="18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1.32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1.20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1.14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1.11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1.09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1.08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1.07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1.06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0.90</a:t>
                      </a:r>
                    </a:p>
                  </a:txBody>
                  <a:tcPr marL="18000" marR="18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2.92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2.35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2.13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2.02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1.94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1.86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1.83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1.76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1.65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0.95</a:t>
                      </a:r>
                    </a:p>
                  </a:txBody>
                  <a:tcPr marL="18000" marR="18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4.30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3.18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2.78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2.57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2.46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2.37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2.31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2.26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1.96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0.99</a:t>
                      </a:r>
                    </a:p>
                  </a:txBody>
                  <a:tcPr marL="18000" marR="18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9.93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5.84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4.60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4.03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3.71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3.50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3.36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3.25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2.58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3628" name="图片 9" descr="4075890a68ea6c0c95ca6b9c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841375"/>
            <a:ext cx="5097463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85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实验项目基本情况</a:t>
            </a:r>
            <a:endParaRPr lang="en-US" altLang="zh-CN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7301" y="969847"/>
            <a:ext cx="419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333399"/>
                </a:solidFill>
              </a:rPr>
              <a:t>电、磁学实验</a:t>
            </a:r>
            <a:r>
              <a:rPr kumimoji="1" lang="en-US" altLang="zh-CN" sz="2800" b="1" dirty="0">
                <a:solidFill>
                  <a:srgbClr val="333399"/>
                </a:solidFill>
              </a:rPr>
              <a:t>7</a:t>
            </a:r>
            <a:r>
              <a:rPr kumimoji="1" lang="zh-CN" altLang="en-US" sz="2800" b="1" dirty="0">
                <a:solidFill>
                  <a:srgbClr val="333399"/>
                </a:solidFill>
              </a:rPr>
              <a:t>个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94632"/>
              </p:ext>
            </p:extLst>
          </p:nvPr>
        </p:nvGraphicFramePr>
        <p:xfrm>
          <a:off x="577585" y="1493722"/>
          <a:ext cx="7471083" cy="43824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0806"/>
                <a:gridCol w="1468906"/>
                <a:gridCol w="1250830"/>
                <a:gridCol w="1700541"/>
              </a:tblGrid>
              <a:tr h="5461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实验项目名称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实验地点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限选人数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是否写报告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0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半导体温度计制作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1429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是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0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示波器的使用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1429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否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0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整流滤波及应用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1402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是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0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直流电源特性研究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1402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是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0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硅光电池的光电特性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0" dirty="0" smtClean="0">
                          <a:effectLst/>
                        </a:rPr>
                        <a:t>1428/1433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20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是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0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配色实验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0" dirty="0" smtClean="0">
                          <a:effectLst/>
                        </a:rPr>
                        <a:t>1428/1433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20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是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0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数字体温计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</a:t>
                      </a:r>
                      <a:r>
                        <a:rPr lang="zh-CN" sz="2000" kern="0" dirty="0" smtClean="0">
                          <a:effectLst/>
                        </a:rPr>
                        <a:t>教</a:t>
                      </a:r>
                      <a:r>
                        <a:rPr lang="en-US" sz="2000" kern="0" dirty="0" smtClean="0">
                          <a:effectLst/>
                        </a:rPr>
                        <a:t>1418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否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358174" y="6130845"/>
            <a:ext cx="80648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FF0000"/>
                </a:solidFill>
              </a:rPr>
              <a:t>写报告是指需要</a:t>
            </a:r>
            <a:r>
              <a:rPr lang="zh-CN" altLang="en-US" sz="2000" dirty="0">
                <a:solidFill>
                  <a:srgbClr val="FF0000"/>
                </a:solidFill>
              </a:rPr>
              <a:t>书写完整的实验报告</a:t>
            </a:r>
            <a:r>
              <a:rPr lang="zh-CN" altLang="en-US" sz="2000" dirty="0" smtClean="0">
                <a:solidFill>
                  <a:srgbClr val="FF0000"/>
                </a:solidFill>
              </a:rPr>
              <a:t>，不写报告的实验需做基础的数据处理。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5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http://jxzy.ustc.edu.cn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幼圆" panose="02010509060101010101" pitchFamily="49" charset="-122"/>
                <a:ea typeface="幼圆" panose="02010509060101010101" pitchFamily="49" charset="-122"/>
              </a:rPr>
              <a:t>B</a:t>
            </a:r>
            <a:r>
              <a:rPr lang="zh-CN" altLang="en-US" smtClean="0">
                <a:latin typeface="幼圆" panose="02010509060101010101" pitchFamily="49" charset="-122"/>
                <a:ea typeface="幼圆" panose="02010509060101010101" pitchFamily="49" charset="-122"/>
              </a:rPr>
              <a:t>类不确定度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186113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zh-CN" altLang="en-US" smtClean="0"/>
              <a:t>		不能用统计方法来处理的不确定度均为</a:t>
            </a:r>
            <a:r>
              <a:rPr kumimoji="1" lang="en-US" altLang="zh-CN" smtClean="0"/>
              <a:t>B</a:t>
            </a:r>
            <a:r>
              <a:rPr kumimoji="1" lang="zh-CN" altLang="en-US" smtClean="0"/>
              <a:t>类不确定度。</a:t>
            </a:r>
            <a:r>
              <a:rPr kumimoji="1" lang="zh-CN" altLang="en-US" b="1" smtClean="0">
                <a:solidFill>
                  <a:srgbClr val="FF3300"/>
                </a:solidFill>
              </a:rPr>
              <a:t>单次测量</a:t>
            </a:r>
          </a:p>
          <a:p>
            <a:pPr>
              <a:buFont typeface="Wingdings" panose="05000000000000000000" pitchFamily="2" charset="2"/>
              <a:buNone/>
            </a:pPr>
            <a:endParaRPr kumimoji="1" lang="zh-CN" altLang="en-US" sz="1000" smtClean="0">
              <a:solidFill>
                <a:srgbClr val="FF33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mtClean="0">
                <a:solidFill>
                  <a:srgbClr val="003300"/>
                </a:solidFill>
              </a:rPr>
              <a:t>仪器的最大允差</a:t>
            </a:r>
          </a:p>
          <a:p>
            <a:pPr>
              <a:lnSpc>
                <a:spcPct val="150000"/>
              </a:lnSpc>
            </a:pPr>
            <a:r>
              <a:rPr kumimoji="1" lang="zh-CN" altLang="en-US" smtClean="0">
                <a:solidFill>
                  <a:srgbClr val="003300"/>
                </a:solidFill>
              </a:rPr>
              <a:t>估计误差</a:t>
            </a:r>
          </a:p>
        </p:txBody>
      </p:sp>
    </p:spTree>
    <p:extLst>
      <p:ext uri="{BB962C8B-B14F-4D97-AF65-F5344CB8AC3E}">
        <p14:creationId xmlns:p14="http://schemas.microsoft.com/office/powerpoint/2010/main" val="14237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http://jxzy.ustc.edu.cn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152400" y="1196975"/>
            <a:ext cx="8812213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zh-CN" altLang="en-US" sz="2800" b="1">
                <a:solidFill>
                  <a:srgbClr val="000000"/>
                </a:solidFill>
                <a:latin typeface="Verdana" panose="020B0604030504040204" pitchFamily="34" charset="0"/>
              </a:rPr>
              <a:t>测量仪器的最大允差</a:t>
            </a:r>
          </a:p>
          <a:p>
            <a:pPr eaLnBrk="1" hangingPunct="1">
              <a:lnSpc>
                <a:spcPct val="12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000000"/>
                </a:solidFill>
                <a:latin typeface="Verdana" panose="020B0604030504040204" pitchFamily="34" charset="0"/>
              </a:rPr>
              <a:t>		</a:t>
            </a:r>
            <a:r>
              <a:rPr kumimoji="1" lang="zh-CN" altLang="en-US" sz="2800">
                <a:solidFill>
                  <a:srgbClr val="000000"/>
                </a:solidFill>
                <a:latin typeface="Verdana" panose="020B0604030504040204" pitchFamily="34" charset="0"/>
              </a:rPr>
              <a:t>包含了仪器的系统误差，也包含了环境以及测量者自身可能出现的变化（具随机性）对测量结果的影响。最大允差可从仪器说明书中得到，</a:t>
            </a:r>
            <a:r>
              <a:rPr kumimoji="1" lang="zh-CN" altLang="en-US" sz="2800">
                <a:solidFill>
                  <a:srgbClr val="FF3300"/>
                </a:solidFill>
                <a:latin typeface="Verdana" panose="020B0604030504040204" pitchFamily="34" charset="0"/>
              </a:rPr>
              <a:t>它表征</a:t>
            </a:r>
            <a:r>
              <a:rPr kumimoji="1" lang="zh-CN" altLang="en-US" sz="2800" b="1">
                <a:solidFill>
                  <a:srgbClr val="FF3300"/>
                </a:solidFill>
                <a:latin typeface="Verdana" panose="020B0604030504040204" pitchFamily="34" charset="0"/>
              </a:rPr>
              <a:t>同一规格型号的合格产品，在正常使用条件下，可能产生的最大误差</a:t>
            </a:r>
            <a:r>
              <a:rPr kumimoji="1" lang="zh-CN" altLang="en-US" sz="2800">
                <a:solidFill>
                  <a:srgbClr val="000000"/>
                </a:solidFill>
                <a:latin typeface="Verdana" panose="020B0604030504040204" pitchFamily="34" charset="0"/>
              </a:rPr>
              <a:t>。一般而言，为仪器最小刻度所对应的物理量的数量级（但不同仪器差别很大）。（</a:t>
            </a:r>
            <a:r>
              <a:rPr kumimoji="1" lang="zh-CN" altLang="en-US" sz="2800">
                <a:solidFill>
                  <a:srgbClr val="FF3300"/>
                </a:solidFill>
                <a:latin typeface="Verdana" panose="020B0604030504040204" pitchFamily="34" charset="0"/>
              </a:rPr>
              <a:t>第</a:t>
            </a:r>
            <a:r>
              <a:rPr kumimoji="1" lang="en-US" altLang="zh-CN" sz="2800">
                <a:solidFill>
                  <a:srgbClr val="FF3300"/>
                </a:solidFill>
                <a:latin typeface="Verdana" panose="020B0604030504040204" pitchFamily="34" charset="0"/>
              </a:rPr>
              <a:t>26</a:t>
            </a:r>
            <a:r>
              <a:rPr kumimoji="1" lang="zh-CN" altLang="en-US" sz="2800">
                <a:solidFill>
                  <a:srgbClr val="FF3300"/>
                </a:solidFill>
                <a:latin typeface="Verdana" panose="020B0604030504040204" pitchFamily="34" charset="0"/>
              </a:rPr>
              <a:t>页</a:t>
            </a:r>
            <a:r>
              <a:rPr kumimoji="1" lang="zh-CN" altLang="en-US" sz="2800">
                <a:solidFill>
                  <a:srgbClr val="000000"/>
                </a:solidFill>
                <a:latin typeface="Verdana" panose="020B0604030504040204" pitchFamily="34" charset="0"/>
              </a:rPr>
              <a:t>）</a:t>
            </a:r>
          </a:p>
        </p:txBody>
      </p:sp>
      <p:graphicFrame>
        <p:nvGraphicFramePr>
          <p:cNvPr id="26628" name="Object 3"/>
          <p:cNvGraphicFramePr>
            <a:graphicFrameLocks noChangeAspect="1"/>
          </p:cNvGraphicFramePr>
          <p:nvPr/>
        </p:nvGraphicFramePr>
        <p:xfrm>
          <a:off x="4114800" y="1219200"/>
          <a:ext cx="7620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87" name="Equation" r:id="rId3" imgW="317225" imgH="241091" progId="Equation.DSMT4">
                  <p:embed/>
                </p:oleObj>
              </mc:Choice>
              <mc:Fallback>
                <p:oleObj name="Equation" r:id="rId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219200"/>
                        <a:ext cx="7620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907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各种仪器的最大允差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600200"/>
            <a:ext cx="85725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指针电表级别：</a:t>
            </a:r>
            <a:r>
              <a:rPr lang="en-US" altLang="zh-CN" sz="2800" dirty="0" smtClean="0"/>
              <a:t>5.0, 2.0, 1.5, 1.0, 0.5, 0.2, 0.1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指针电表：量程</a:t>
            </a:r>
            <a:r>
              <a:rPr lang="en-US" altLang="zh-CN" sz="2800" dirty="0" smtClean="0"/>
              <a:t>× </a:t>
            </a:r>
            <a:r>
              <a:rPr lang="zh-CN" altLang="en-US" sz="2800" dirty="0" smtClean="0"/>
              <a:t>级别</a:t>
            </a:r>
            <a:r>
              <a:rPr lang="en-US" altLang="zh-CN" sz="2800" dirty="0" smtClean="0"/>
              <a:t> %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数字电表：读数</a:t>
            </a:r>
            <a:r>
              <a:rPr lang="en-US" altLang="zh-CN" sz="2800" dirty="0" smtClean="0"/>
              <a:t>× C%+</a:t>
            </a:r>
            <a:r>
              <a:rPr lang="zh-CN" altLang="en-US" sz="2800" dirty="0" smtClean="0"/>
              <a:t>稳定显示后一位的几个单位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钢卷尺：</a:t>
            </a:r>
            <a:r>
              <a:rPr lang="en-US" altLang="zh-CN" sz="2800" dirty="0" smtClean="0"/>
              <a:t>1m/1mm  ±0.8mm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2m/1mm  ±1.2mm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游标卡尺：   </a:t>
            </a:r>
            <a:r>
              <a:rPr lang="en-US" altLang="zh-CN" sz="2800" dirty="0" smtClean="0"/>
              <a:t>125mm/0.02mm  ±0.02mm</a:t>
            </a:r>
            <a:br>
              <a:rPr lang="en-US" altLang="zh-CN" sz="2800" dirty="0" smtClean="0"/>
            </a:br>
            <a:r>
              <a:rPr lang="en-US" altLang="zh-CN" sz="2800" dirty="0" smtClean="0"/>
              <a:t>		      300mm/0.02mm  ±0.05mm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螺旋测微器： </a:t>
            </a:r>
            <a:r>
              <a:rPr lang="en-US" altLang="zh-CN" sz="2800" dirty="0" smtClean="0"/>
              <a:t>25mm/0.01mm  ±0.004mm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622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26064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0000"/>
                </a:solidFill>
              </a:rPr>
              <a:t>电阻箱：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78" y="849693"/>
            <a:ext cx="4194635" cy="24352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70" y="41338"/>
            <a:ext cx="4277161" cy="324364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3991" y="371703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0000"/>
                </a:solidFill>
              </a:rPr>
              <a:t>色环电阻：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13470" y="371703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0000"/>
                </a:solidFill>
              </a:rPr>
              <a:t>贴片电阻：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1666" y="5377189"/>
            <a:ext cx="413997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</a:rPr>
              <a:t>最后一环表示误差，常用有：银色（</a:t>
            </a:r>
            <a:r>
              <a:rPr lang="en-US" altLang="zh-CN" dirty="0" smtClean="0">
                <a:solidFill>
                  <a:srgbClr val="000000"/>
                </a:solidFill>
              </a:rPr>
              <a:t>10%</a:t>
            </a:r>
            <a:r>
              <a:rPr lang="zh-CN" altLang="en-US" dirty="0">
                <a:solidFill>
                  <a:srgbClr val="000000"/>
                </a:solidFill>
              </a:rPr>
              <a:t>）、金色（</a:t>
            </a:r>
            <a:r>
              <a:rPr lang="en-US" altLang="zh-CN" dirty="0">
                <a:solidFill>
                  <a:srgbClr val="000000"/>
                </a:solidFill>
              </a:rPr>
              <a:t>5%</a:t>
            </a:r>
            <a:r>
              <a:rPr lang="zh-CN" altLang="en-US" dirty="0">
                <a:solidFill>
                  <a:srgbClr val="000000"/>
                </a:solidFill>
              </a:rPr>
              <a:t>）、棕色（</a:t>
            </a:r>
            <a:r>
              <a:rPr lang="en-US" altLang="zh-CN" dirty="0">
                <a:solidFill>
                  <a:srgbClr val="000000"/>
                </a:solidFill>
              </a:rPr>
              <a:t>1%</a:t>
            </a:r>
            <a:r>
              <a:rPr lang="zh-CN" altLang="en-US" dirty="0">
                <a:solidFill>
                  <a:srgbClr val="000000"/>
                </a:solidFill>
              </a:rPr>
              <a:t>）。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8755" y="3659126"/>
            <a:ext cx="2034120" cy="15255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717032"/>
            <a:ext cx="1148929" cy="106298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863435" y="4908961"/>
            <a:ext cx="4245069" cy="159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</a:rPr>
              <a:t>阻值误差</a:t>
            </a:r>
            <a:r>
              <a:rPr lang="zh-CN" altLang="en-US" dirty="0" smtClean="0">
                <a:solidFill>
                  <a:srgbClr val="000000"/>
                </a:solidFill>
              </a:rPr>
              <a:t>精度常用的是</a:t>
            </a:r>
            <a:r>
              <a:rPr lang="en-US" altLang="zh-CN" dirty="0">
                <a:solidFill>
                  <a:srgbClr val="000000"/>
                </a:solidFill>
              </a:rPr>
              <a:t>±1%</a:t>
            </a:r>
            <a:r>
              <a:rPr lang="zh-CN" altLang="en-US" dirty="0">
                <a:solidFill>
                  <a:srgbClr val="000000"/>
                </a:solidFill>
              </a:rPr>
              <a:t>和</a:t>
            </a:r>
            <a:r>
              <a:rPr lang="en-US" altLang="zh-CN" dirty="0">
                <a:solidFill>
                  <a:srgbClr val="000000"/>
                </a:solidFill>
              </a:rPr>
              <a:t>±5</a:t>
            </a:r>
            <a:r>
              <a:rPr lang="en-US" altLang="zh-CN" dirty="0" smtClean="0">
                <a:solidFill>
                  <a:srgbClr val="000000"/>
                </a:solidFill>
              </a:rPr>
              <a:t>%</a:t>
            </a:r>
            <a:endParaRPr lang="en-US" altLang="zh-CN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00"/>
                </a:solidFill>
              </a:rPr>
              <a:t>±5%</a:t>
            </a:r>
            <a:r>
              <a:rPr lang="zh-CN" altLang="en-US" dirty="0">
                <a:solidFill>
                  <a:srgbClr val="000000"/>
                </a:solidFill>
              </a:rPr>
              <a:t>精度的</a:t>
            </a:r>
            <a:r>
              <a:rPr lang="zh-CN" altLang="en-US" dirty="0" smtClean="0">
                <a:solidFill>
                  <a:srgbClr val="000000"/>
                </a:solidFill>
              </a:rPr>
              <a:t>常用</a:t>
            </a:r>
            <a:r>
              <a:rPr lang="en-US" altLang="zh-CN" dirty="0" smtClean="0">
                <a:solidFill>
                  <a:srgbClr val="000000"/>
                </a:solidFill>
              </a:rPr>
              <a:t>3</a:t>
            </a:r>
            <a:r>
              <a:rPr lang="zh-CN" altLang="en-US" dirty="0" smtClean="0">
                <a:solidFill>
                  <a:srgbClr val="000000"/>
                </a:solidFill>
              </a:rPr>
              <a:t>位数</a:t>
            </a:r>
            <a:r>
              <a:rPr lang="zh-CN" altLang="en-US" dirty="0">
                <a:solidFill>
                  <a:srgbClr val="000000"/>
                </a:solidFill>
              </a:rPr>
              <a:t>来</a:t>
            </a:r>
            <a:r>
              <a:rPr lang="zh-CN" altLang="en-US" dirty="0" smtClean="0">
                <a:solidFill>
                  <a:srgbClr val="000000"/>
                </a:solidFill>
              </a:rPr>
              <a:t>表示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360000">
              <a:lnSpc>
                <a:spcPct val="120000"/>
              </a:lnSpc>
              <a:spcBef>
                <a:spcPts val="300"/>
              </a:spcBef>
            </a:pPr>
            <a:r>
              <a:rPr lang="en-US" altLang="zh-CN" dirty="0" smtClean="0">
                <a:solidFill>
                  <a:srgbClr val="000000"/>
                </a:solidFill>
              </a:rPr>
              <a:t>103</a:t>
            </a:r>
            <a:r>
              <a:rPr lang="zh-CN" altLang="en-US" dirty="0" smtClean="0">
                <a:solidFill>
                  <a:srgbClr val="000000"/>
                </a:solidFill>
              </a:rPr>
              <a:t>代表</a:t>
            </a:r>
            <a:r>
              <a:rPr lang="en-US" altLang="zh-CN" dirty="0">
                <a:solidFill>
                  <a:srgbClr val="000000"/>
                </a:solidFill>
              </a:rPr>
              <a:t>10 </a:t>
            </a:r>
            <a:r>
              <a:rPr lang="en-US" altLang="zh-CN" dirty="0" smtClean="0">
                <a:solidFill>
                  <a:srgbClr val="000000"/>
                </a:solidFill>
              </a:rPr>
              <a:t>KΩ</a:t>
            </a:r>
            <a:r>
              <a:rPr lang="zh-CN" altLang="en-US" dirty="0" smtClean="0">
                <a:solidFill>
                  <a:srgbClr val="000000"/>
                </a:solidFill>
              </a:rPr>
              <a:t>（</a:t>
            </a:r>
            <a:r>
              <a:rPr lang="en-US" altLang="zh-CN" dirty="0">
                <a:solidFill>
                  <a:srgbClr val="000000"/>
                </a:solidFill>
              </a:rPr>
              <a:t> ±5% </a:t>
            </a:r>
            <a:r>
              <a:rPr lang="zh-CN" altLang="en-US" dirty="0" smtClean="0">
                <a:solidFill>
                  <a:srgbClr val="000000"/>
                </a:solidFill>
              </a:rPr>
              <a:t>）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00"/>
                </a:solidFill>
              </a:rPr>
              <a:t>±1</a:t>
            </a:r>
            <a:r>
              <a:rPr lang="en-US" altLang="zh-CN" dirty="0" smtClean="0">
                <a:solidFill>
                  <a:srgbClr val="000000"/>
                </a:solidFill>
              </a:rPr>
              <a:t>%</a:t>
            </a:r>
            <a:r>
              <a:rPr lang="zh-CN" altLang="en-US" dirty="0">
                <a:solidFill>
                  <a:srgbClr val="000000"/>
                </a:solidFill>
              </a:rPr>
              <a:t>精度</a:t>
            </a:r>
            <a:r>
              <a:rPr lang="zh-CN" altLang="en-US" dirty="0" smtClean="0">
                <a:solidFill>
                  <a:srgbClr val="000000"/>
                </a:solidFill>
              </a:rPr>
              <a:t>的常用</a:t>
            </a:r>
            <a:r>
              <a:rPr lang="en-US" altLang="zh-CN" dirty="0">
                <a:solidFill>
                  <a:srgbClr val="000000"/>
                </a:solidFill>
              </a:rPr>
              <a:t>4</a:t>
            </a:r>
            <a:r>
              <a:rPr lang="zh-CN" altLang="en-US" dirty="0">
                <a:solidFill>
                  <a:srgbClr val="000000"/>
                </a:solidFill>
              </a:rPr>
              <a:t>位数来</a:t>
            </a:r>
            <a:r>
              <a:rPr lang="zh-CN" altLang="en-US" dirty="0" smtClean="0">
                <a:solidFill>
                  <a:srgbClr val="000000"/>
                </a:solidFill>
              </a:rPr>
              <a:t>表示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7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http://jxzy.ustc.edu.cn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152400" y="533400"/>
            <a:ext cx="4800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zh-CN" altLang="en-US" sz="2800" b="1">
                <a:solidFill>
                  <a:srgbClr val="000000"/>
                </a:solidFill>
                <a:latin typeface="Verdana" panose="020B0604030504040204" pitchFamily="34" charset="0"/>
              </a:rPr>
              <a:t> 测量仪器的最大允差</a:t>
            </a: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2293938" y="1143000"/>
          <a:ext cx="27781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92" name="Equation" r:id="rId3" imgW="1333500" imgH="241300" progId="Equation.DSMT4">
                  <p:embed/>
                </p:oleObj>
              </mc:Choice>
              <mc:Fallback>
                <p:oleObj name="Equation" r:id="rId3" imgW="1333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938" y="1143000"/>
                        <a:ext cx="277812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28600" y="11557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模拟式仪表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</a:p>
        </p:txBody>
      </p:sp>
      <p:sp>
        <p:nvSpPr>
          <p:cNvPr id="28678" name="Text Box 8"/>
          <p:cNvSpPr txBox="1">
            <a:spLocks noChangeArrowheads="1"/>
          </p:cNvSpPr>
          <p:nvPr/>
        </p:nvSpPr>
        <p:spPr bwMode="auto">
          <a:xfrm>
            <a:off x="228600" y="27432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数字式仪表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</a:p>
        </p:txBody>
      </p:sp>
      <p:graphicFrame>
        <p:nvGraphicFramePr>
          <p:cNvPr id="28679" name="Object 5"/>
          <p:cNvGraphicFramePr>
            <a:graphicFrameLocks noChangeAspect="1"/>
          </p:cNvGraphicFramePr>
          <p:nvPr/>
        </p:nvGraphicFramePr>
        <p:xfrm>
          <a:off x="2286000" y="2708275"/>
          <a:ext cx="7620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93" name="Equation" r:id="rId5" imgW="317225" imgH="241091" progId="Equation.DSMT4">
                  <p:embed/>
                </p:oleObj>
              </mc:Choice>
              <mc:Fallback>
                <p:oleObj name="Equation" r:id="rId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708275"/>
                        <a:ext cx="7620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0" name="Text Box 10"/>
          <p:cNvSpPr txBox="1">
            <a:spLocks noChangeArrowheads="1"/>
          </p:cNvSpPr>
          <p:nvPr/>
        </p:nvSpPr>
        <p:spPr bwMode="auto">
          <a:xfrm>
            <a:off x="2973388" y="2786063"/>
            <a:ext cx="5965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读数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+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稳定显示后一位的几个单位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8681" name="Text Box 11"/>
          <p:cNvSpPr txBox="1">
            <a:spLocks noChangeArrowheads="1"/>
          </p:cNvSpPr>
          <p:nvPr/>
        </p:nvSpPr>
        <p:spPr bwMode="auto">
          <a:xfrm>
            <a:off x="228600" y="1676400"/>
            <a:ext cx="8763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</a:rPr>
              <a:t>例</a:t>
            </a:r>
            <a:r>
              <a:rPr kumimoji="1" lang="en-US" altLang="zh-CN" sz="2400" b="1">
                <a:solidFill>
                  <a:srgbClr val="000000"/>
                </a:solidFill>
              </a:rPr>
              <a:t>:  </a:t>
            </a:r>
            <a:r>
              <a:rPr kumimoji="1" lang="zh-CN" altLang="en-US" sz="2400" b="1">
                <a:solidFill>
                  <a:srgbClr val="000000"/>
                </a:solidFill>
              </a:rPr>
              <a:t>量程为</a:t>
            </a:r>
            <a:r>
              <a:rPr kumimoji="1" lang="en-US" altLang="zh-CN" sz="2400" b="1">
                <a:solidFill>
                  <a:srgbClr val="000000"/>
                </a:solidFill>
              </a:rPr>
              <a:t>100V</a:t>
            </a:r>
            <a:r>
              <a:rPr kumimoji="1" lang="zh-CN" altLang="en-US" sz="2400" b="1">
                <a:solidFill>
                  <a:srgbClr val="000000"/>
                </a:solidFill>
              </a:rPr>
              <a:t>的</a:t>
            </a:r>
            <a:r>
              <a:rPr kumimoji="1" lang="en-US" altLang="zh-CN" sz="2400" b="1">
                <a:solidFill>
                  <a:srgbClr val="000000"/>
                </a:solidFill>
              </a:rPr>
              <a:t>1.0</a:t>
            </a:r>
            <a:r>
              <a:rPr kumimoji="1" lang="zh-CN" altLang="en-US" sz="2400" b="1">
                <a:solidFill>
                  <a:srgbClr val="000000"/>
                </a:solidFill>
              </a:rPr>
              <a:t>级电压表，测量一个电池的电动势为</a:t>
            </a:r>
            <a:r>
              <a:rPr kumimoji="1" lang="en-US" altLang="zh-CN" sz="2400" b="1">
                <a:solidFill>
                  <a:srgbClr val="000000"/>
                </a:solidFill>
              </a:rPr>
              <a:t>1.5V</a:t>
            </a:r>
            <a:r>
              <a:rPr kumimoji="1" lang="zh-CN" altLang="en-US" sz="2400" b="1">
                <a:solidFill>
                  <a:srgbClr val="000000"/>
                </a:solidFill>
              </a:rPr>
              <a:t>。则仪表的最大允差为</a:t>
            </a:r>
            <a:r>
              <a:rPr kumimoji="1" lang="en-US" altLang="zh-CN" sz="2400" b="1">
                <a:solidFill>
                  <a:srgbClr val="000000"/>
                </a:solidFill>
              </a:rPr>
              <a:t>1.0V</a:t>
            </a:r>
            <a:r>
              <a:rPr kumimoji="1" lang="zh-CN" altLang="en-US" sz="2400" b="1">
                <a:solidFill>
                  <a:srgbClr val="000000"/>
                </a:solidFill>
              </a:rPr>
              <a:t>。若量程为</a:t>
            </a:r>
            <a:r>
              <a:rPr kumimoji="1" lang="en-US" altLang="zh-CN" sz="2400" b="1">
                <a:solidFill>
                  <a:srgbClr val="000000"/>
                </a:solidFill>
              </a:rPr>
              <a:t>10V</a:t>
            </a:r>
            <a:r>
              <a:rPr kumimoji="1" lang="zh-CN" altLang="en-US" sz="2400" b="1">
                <a:solidFill>
                  <a:srgbClr val="000000"/>
                </a:solidFill>
              </a:rPr>
              <a:t>，则降低到</a:t>
            </a:r>
            <a:r>
              <a:rPr kumimoji="1" lang="en-US" altLang="zh-CN" sz="2400" b="1">
                <a:solidFill>
                  <a:srgbClr val="000000"/>
                </a:solidFill>
              </a:rPr>
              <a:t>0.1V</a:t>
            </a:r>
            <a:r>
              <a:rPr kumimoji="1" lang="zh-CN" altLang="en-US" sz="2400">
                <a:solidFill>
                  <a:srgbClr val="000000"/>
                </a:solidFill>
              </a:rPr>
              <a:t>。</a:t>
            </a: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8682" name="Text Box 12"/>
          <p:cNvSpPr txBox="1">
            <a:spLocks noChangeArrowheads="1"/>
          </p:cNvSpPr>
          <p:nvPr/>
        </p:nvSpPr>
        <p:spPr bwMode="auto">
          <a:xfrm>
            <a:off x="285750" y="3500438"/>
            <a:ext cx="8686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</a:rPr>
              <a:t>例</a:t>
            </a:r>
            <a:r>
              <a:rPr kumimoji="1" lang="en-US" altLang="zh-CN" sz="2400" b="1">
                <a:solidFill>
                  <a:srgbClr val="000000"/>
                </a:solidFill>
              </a:rPr>
              <a:t>: 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某精度为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1.0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级的三位半电表，用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20.00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V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量程测量电池电动势，读数为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1.50 V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。按其说明书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读数乘级别的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1%,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 假设末位数字跳动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个单位，则测量结果的</a:t>
            </a:r>
            <a:r>
              <a:rPr kumimoji="1" lang="zh-CN" altLang="en-US" sz="2400" b="1">
                <a:solidFill>
                  <a:srgbClr val="000000"/>
                </a:solidFill>
              </a:rPr>
              <a:t>最大允差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为：</a:t>
            </a:r>
            <a:endParaRPr lang="en-US" altLang="zh-CN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                 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(0.015+0.05) =0.065 V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若改用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2.000 V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量程，则为（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0.015+0.005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= 0.020 V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398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http://jxzy.ustc.edu.cn</a:t>
            </a:r>
          </a:p>
        </p:txBody>
      </p:sp>
      <p:sp>
        <p:nvSpPr>
          <p:cNvPr id="29699" name="Rectangle 11"/>
          <p:cNvSpPr>
            <a:spLocks noChangeArrowheads="1"/>
          </p:cNvSpPr>
          <p:nvPr/>
        </p:nvSpPr>
        <p:spPr bwMode="auto">
          <a:xfrm>
            <a:off x="131763" y="1196975"/>
            <a:ext cx="4800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zh-CN" altLang="en-US" sz="2800" b="1">
                <a:solidFill>
                  <a:srgbClr val="000000"/>
                </a:solidFill>
                <a:latin typeface="Verdana" panose="020B0604030504040204" pitchFamily="34" charset="0"/>
              </a:rPr>
              <a:t> 测量时的估计误差 </a:t>
            </a:r>
          </a:p>
        </p:txBody>
      </p:sp>
      <p:graphicFrame>
        <p:nvGraphicFramePr>
          <p:cNvPr id="29700" name="Object 5"/>
          <p:cNvGraphicFramePr>
            <a:graphicFrameLocks noChangeAspect="1"/>
          </p:cNvGraphicFramePr>
          <p:nvPr/>
        </p:nvGraphicFramePr>
        <p:xfrm>
          <a:off x="3803650" y="1162050"/>
          <a:ext cx="9366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78" name="Equation" r:id="rId3" imgW="330057" imgH="241195" progId="Equation.DSMT4">
                  <p:embed/>
                </p:oleObj>
              </mc:Choice>
              <mc:Fallback>
                <p:oleObj name="Equation" r:id="rId3" imgW="330057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650" y="1162050"/>
                        <a:ext cx="93662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Text Box 15"/>
          <p:cNvSpPr txBox="1">
            <a:spLocks noChangeArrowheads="1"/>
          </p:cNvSpPr>
          <p:nvPr/>
        </p:nvSpPr>
        <p:spPr bwMode="auto">
          <a:xfrm>
            <a:off x="1143000" y="21082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模拟式仪表</a:t>
            </a:r>
            <a:r>
              <a:rPr lang="zh-CN" altLang="en-US" sz="2400">
                <a:solidFill>
                  <a:srgbClr val="000000"/>
                </a:solidFill>
              </a:rPr>
              <a:t>：</a:t>
            </a:r>
          </a:p>
        </p:txBody>
      </p:sp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2973388" y="2060575"/>
          <a:ext cx="79216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79" name="Equation" r:id="rId5" imgW="330057" imgH="241195" progId="Equation.DSMT4">
                  <p:embed/>
                </p:oleObj>
              </mc:Choice>
              <mc:Fallback>
                <p:oleObj name="Equation" r:id="rId5" imgW="330057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388" y="2060575"/>
                        <a:ext cx="792162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Text Box 17"/>
          <p:cNvSpPr txBox="1">
            <a:spLocks noChangeArrowheads="1"/>
          </p:cNvSpPr>
          <p:nvPr/>
        </p:nvSpPr>
        <p:spPr bwMode="auto">
          <a:xfrm>
            <a:off x="3810000" y="2108200"/>
            <a:ext cx="2578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最小分度的一半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04" name="Text Box 18"/>
          <p:cNvSpPr txBox="1">
            <a:spLocks noChangeArrowheads="1"/>
          </p:cNvSpPr>
          <p:nvPr/>
        </p:nvSpPr>
        <p:spPr bwMode="auto">
          <a:xfrm>
            <a:off x="1143000" y="2827338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数字式仪表</a:t>
            </a:r>
            <a:r>
              <a:rPr lang="zh-CN" altLang="en-US" sz="2400">
                <a:solidFill>
                  <a:srgbClr val="000000"/>
                </a:solidFill>
              </a:rPr>
              <a:t>：</a:t>
            </a:r>
          </a:p>
        </p:txBody>
      </p:sp>
      <p:graphicFrame>
        <p:nvGraphicFramePr>
          <p:cNvPr id="29705" name="Object 7"/>
          <p:cNvGraphicFramePr>
            <a:graphicFrameLocks noChangeAspect="1"/>
          </p:cNvGraphicFramePr>
          <p:nvPr/>
        </p:nvGraphicFramePr>
        <p:xfrm>
          <a:off x="2987675" y="2778125"/>
          <a:ext cx="137001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80" name="Equation" r:id="rId7" imgW="571252" imgH="241195" progId="Equation.DSMT4">
                  <p:embed/>
                </p:oleObj>
              </mc:Choice>
              <mc:Fallback>
                <p:oleObj name="Equation" r:id="rId7" imgW="571252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78125"/>
                        <a:ext cx="1370013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6" name="TextBox 10"/>
          <p:cNvSpPr txBox="1">
            <a:spLocks noChangeArrowheads="1"/>
          </p:cNvSpPr>
          <p:nvPr/>
        </p:nvSpPr>
        <p:spPr bwMode="auto">
          <a:xfrm>
            <a:off x="1189038" y="4854575"/>
            <a:ext cx="316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</a:rPr>
              <a:t>秒表计时估计误差：</a:t>
            </a:r>
            <a:endParaRPr lang="en-US" altLang="zh-CN" sz="2400">
              <a:solidFill>
                <a:srgbClr val="000000"/>
              </a:solidFill>
            </a:endParaRPr>
          </a:p>
        </p:txBody>
      </p:sp>
      <p:graphicFrame>
        <p:nvGraphicFramePr>
          <p:cNvPr id="29707" name="Object 10"/>
          <p:cNvGraphicFramePr>
            <a:graphicFrameLocks noChangeAspect="1"/>
          </p:cNvGraphicFramePr>
          <p:nvPr/>
        </p:nvGraphicFramePr>
        <p:xfrm>
          <a:off x="4014788" y="4851400"/>
          <a:ext cx="380206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81" name="Equation" r:id="rId9" imgW="1587500" imgH="241300" progId="Equation.DSMT4">
                  <p:embed/>
                </p:oleObj>
              </mc:Choice>
              <mc:Fallback>
                <p:oleObj name="Equation" r:id="rId9" imgW="1587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4788" y="4851400"/>
                        <a:ext cx="3802062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8" name="TextBox 11"/>
          <p:cNvSpPr txBox="1">
            <a:spLocks noChangeArrowheads="1"/>
          </p:cNvSpPr>
          <p:nvPr/>
        </p:nvSpPr>
        <p:spPr bwMode="auto">
          <a:xfrm>
            <a:off x="1179513" y="4192588"/>
            <a:ext cx="162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00"/>
                </a:solidFill>
              </a:rPr>
              <a:t>特殊情况</a:t>
            </a:r>
          </a:p>
        </p:txBody>
      </p:sp>
    </p:spTree>
    <p:extLst>
      <p:ext uri="{BB962C8B-B14F-4D97-AF65-F5344CB8AC3E}">
        <p14:creationId xmlns:p14="http://schemas.microsoft.com/office/powerpoint/2010/main" val="26303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4"/>
          <p:cNvGraphicFramePr>
            <a:graphicFrameLocks noChangeAspect="1"/>
          </p:cNvGraphicFramePr>
          <p:nvPr/>
        </p:nvGraphicFramePr>
        <p:xfrm>
          <a:off x="2819400" y="1336675"/>
          <a:ext cx="29337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40" name="Equation" r:id="rId3" imgW="1117115" imgH="304668" progId="Equation.DSMT4">
                  <p:embed/>
                </p:oleObj>
              </mc:Choice>
              <mc:Fallback>
                <p:oleObj name="Equation" r:id="rId3" imgW="1117115" imgH="30466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336675"/>
                        <a:ext cx="29337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3" name="Rectangle 14"/>
          <p:cNvSpPr>
            <a:spLocks noChangeArrowheads="1"/>
          </p:cNvSpPr>
          <p:nvPr/>
        </p:nvSpPr>
        <p:spPr bwMode="auto">
          <a:xfrm>
            <a:off x="131763" y="609600"/>
            <a:ext cx="4800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altLang="zh-CN" sz="2800" b="1">
                <a:solidFill>
                  <a:srgbClr val="000000"/>
                </a:solidFill>
                <a:latin typeface="Verdana" panose="020B0604030504040204" pitchFamily="34" charset="0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Verdana" panose="020B0604030504040204" pitchFamily="34" charset="0"/>
              </a:rPr>
              <a:t>类不确定度的最大值 </a:t>
            </a:r>
          </a:p>
        </p:txBody>
      </p:sp>
      <p:graphicFrame>
        <p:nvGraphicFramePr>
          <p:cNvPr id="30724" name="Object 5"/>
          <p:cNvGraphicFramePr>
            <a:graphicFrameLocks noChangeAspect="1"/>
          </p:cNvGraphicFramePr>
          <p:nvPr/>
        </p:nvGraphicFramePr>
        <p:xfrm>
          <a:off x="3352800" y="3636963"/>
          <a:ext cx="1503363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41" name="Equation" r:id="rId5" imgW="545863" imgH="393529" progId="Equation.DSMT4">
                  <p:embed/>
                </p:oleObj>
              </mc:Choice>
              <mc:Fallback>
                <p:oleObj name="Equation" r:id="rId5" imgW="545863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636963"/>
                        <a:ext cx="1503363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Rectangle 14"/>
          <p:cNvSpPr>
            <a:spLocks noChangeArrowheads="1"/>
          </p:cNvSpPr>
          <p:nvPr/>
        </p:nvSpPr>
        <p:spPr bwMode="auto">
          <a:xfrm>
            <a:off x="152400" y="2720975"/>
            <a:ext cx="54864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altLang="zh-CN" sz="2800" b="1">
                <a:solidFill>
                  <a:srgbClr val="000000"/>
                </a:solidFill>
                <a:latin typeface="Verdana" panose="020B0604030504040204" pitchFamily="34" charset="0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Verdana" panose="020B0604030504040204" pitchFamily="34" charset="0"/>
              </a:rPr>
              <a:t>类标准不确定度</a:t>
            </a:r>
            <a:r>
              <a:rPr lang="en-US" altLang="zh-CN" sz="2800">
                <a:solidFill>
                  <a:srgbClr val="000000"/>
                </a:solidFill>
                <a:latin typeface="Verdana" panose="020B0604030504040204" pitchFamily="34" charset="0"/>
              </a:rPr>
              <a:t>(68.3%)</a:t>
            </a:r>
            <a:endParaRPr lang="zh-CN" altLang="en-US" sz="2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8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1"/>
          <p:cNvSpPr txBox="1">
            <a:spLocks noChangeArrowheads="1"/>
          </p:cNvSpPr>
          <p:nvPr/>
        </p:nvSpPr>
        <p:spPr bwMode="auto">
          <a:xfrm>
            <a:off x="2949575" y="1295400"/>
            <a:ext cx="1774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</a:rPr>
              <a:t>正态分布</a:t>
            </a:r>
            <a:r>
              <a:rPr lang="zh-CN" altLang="en-US" sz="1800">
                <a:solidFill>
                  <a:srgbClr val="000000"/>
                </a:solidFill>
                <a:ea typeface="黑体" panose="02010609060101010101" pitchFamily="49" charset="-122"/>
              </a:rPr>
              <a:t>：</a:t>
            </a:r>
          </a:p>
        </p:txBody>
      </p:sp>
      <p:graphicFrame>
        <p:nvGraphicFramePr>
          <p:cNvPr id="31747" name="Object 7"/>
          <p:cNvGraphicFramePr>
            <a:graphicFrameLocks noChangeAspect="1"/>
          </p:cNvGraphicFramePr>
          <p:nvPr/>
        </p:nvGraphicFramePr>
        <p:xfrm>
          <a:off x="4038600" y="1905000"/>
          <a:ext cx="37258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07" name="Equation" r:id="rId3" imgW="1548728" imgH="253890" progId="Equation.DSMT4">
                  <p:embed/>
                </p:oleObj>
              </mc:Choice>
              <mc:Fallback>
                <p:oleObj name="Equation" r:id="rId3" imgW="1548728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905000"/>
                        <a:ext cx="372586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8"/>
          <p:cNvGraphicFramePr>
            <a:graphicFrameLocks noChangeAspect="1"/>
          </p:cNvGraphicFramePr>
          <p:nvPr/>
        </p:nvGraphicFramePr>
        <p:xfrm>
          <a:off x="4076700" y="5638800"/>
          <a:ext cx="3848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08" name="Equation" r:id="rId5" imgW="1675673" imgH="266584" progId="Equation.DSMT4">
                  <p:embed/>
                </p:oleObj>
              </mc:Choice>
              <mc:Fallback>
                <p:oleObj name="Equation" r:id="rId5" imgW="1675673" imgH="266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5638800"/>
                        <a:ext cx="3848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9"/>
          <p:cNvGraphicFramePr>
            <a:graphicFrameLocks noChangeAspect="1"/>
          </p:cNvGraphicFramePr>
          <p:nvPr/>
        </p:nvGraphicFramePr>
        <p:xfrm>
          <a:off x="4076700" y="3733800"/>
          <a:ext cx="3848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09" name="Equation" r:id="rId7" imgW="1675673" imgH="266584" progId="Equation.DSMT4">
                  <p:embed/>
                </p:oleObj>
              </mc:Choice>
              <mc:Fallback>
                <p:oleObj name="Equation" r:id="rId7" imgW="1675673" imgH="266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3733800"/>
                        <a:ext cx="3848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Text Box 15"/>
          <p:cNvSpPr txBox="1">
            <a:spLocks noChangeArrowheads="1"/>
          </p:cNvSpPr>
          <p:nvPr/>
        </p:nvSpPr>
        <p:spPr bwMode="auto">
          <a:xfrm>
            <a:off x="2971800" y="5029200"/>
            <a:ext cx="166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</a:rPr>
              <a:t>均匀分布：</a:t>
            </a:r>
          </a:p>
        </p:txBody>
      </p:sp>
      <p:sp>
        <p:nvSpPr>
          <p:cNvPr id="31751" name="Text Box 16"/>
          <p:cNvSpPr txBox="1">
            <a:spLocks noChangeArrowheads="1"/>
          </p:cNvSpPr>
          <p:nvPr/>
        </p:nvSpPr>
        <p:spPr bwMode="auto">
          <a:xfrm>
            <a:off x="3040063" y="3200400"/>
            <a:ext cx="1684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</a:rPr>
              <a:t>三角分布：</a:t>
            </a:r>
          </a:p>
        </p:txBody>
      </p:sp>
      <p:sp>
        <p:nvSpPr>
          <p:cNvPr id="31752" name="Text Box 10"/>
          <p:cNvSpPr txBox="1">
            <a:spLocks noChangeArrowheads="1"/>
          </p:cNvSpPr>
          <p:nvPr/>
        </p:nvSpPr>
        <p:spPr bwMode="auto">
          <a:xfrm>
            <a:off x="2057400" y="152400"/>
            <a:ext cx="693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置信系数</a:t>
            </a:r>
            <a:r>
              <a:rPr lang="en-US" altLang="zh-CN" sz="2800">
                <a:solidFill>
                  <a:srgbClr val="000000"/>
                </a:solidFill>
                <a:ea typeface="黑体" panose="02010609060101010101" pitchFamily="49" charset="-122"/>
              </a:rPr>
              <a:t>C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与仪器测量误差的分布概率有关</a:t>
            </a:r>
          </a:p>
        </p:txBody>
      </p:sp>
      <p:graphicFrame>
        <p:nvGraphicFramePr>
          <p:cNvPr id="31753" name="Object 10"/>
          <p:cNvGraphicFramePr>
            <a:graphicFrameLocks noChangeAspect="1"/>
          </p:cNvGraphicFramePr>
          <p:nvPr/>
        </p:nvGraphicFramePr>
        <p:xfrm>
          <a:off x="0" y="0"/>
          <a:ext cx="2936875" cy="276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10" name="Graph" r:id="rId9" imgW="3262579" imgH="3069946" progId="">
                  <p:embed/>
                </p:oleObj>
              </mc:Choice>
              <mc:Fallback>
                <p:oleObj name="Graph" r:id="rId9" imgW="3262579" imgH="306994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936875" cy="276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4" name="Object 11"/>
          <p:cNvGraphicFramePr>
            <a:graphicFrameLocks noChangeAspect="1"/>
          </p:cNvGraphicFramePr>
          <p:nvPr/>
        </p:nvGraphicFramePr>
        <p:xfrm>
          <a:off x="39688" y="4224338"/>
          <a:ext cx="3008312" cy="255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11" name="Graph" r:id="rId11" imgW="3639312" imgH="3094330" progId="">
                  <p:embed/>
                </p:oleObj>
              </mc:Choice>
              <mc:Fallback>
                <p:oleObj name="Graph" r:id="rId11" imgW="3639312" imgH="309433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4224338"/>
                        <a:ext cx="3008312" cy="255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755" name="Group 19"/>
          <p:cNvGrpSpPr>
            <a:grpSpLocks/>
          </p:cNvGrpSpPr>
          <p:nvPr/>
        </p:nvGrpSpPr>
        <p:grpSpPr bwMode="auto">
          <a:xfrm>
            <a:off x="228600" y="2719388"/>
            <a:ext cx="2790825" cy="1395412"/>
            <a:chOff x="1264" y="2415"/>
            <a:chExt cx="1758" cy="879"/>
          </a:xfrm>
        </p:grpSpPr>
        <p:sp>
          <p:nvSpPr>
            <p:cNvPr id="31756" name="Line 15"/>
            <p:cNvSpPr>
              <a:spLocks noChangeShapeType="1"/>
            </p:cNvSpPr>
            <p:nvPr/>
          </p:nvSpPr>
          <p:spPr bwMode="auto">
            <a:xfrm>
              <a:off x="1264" y="3294"/>
              <a:ext cx="17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757" name="Line 16"/>
            <p:cNvSpPr>
              <a:spLocks noChangeShapeType="1"/>
            </p:cNvSpPr>
            <p:nvPr/>
          </p:nvSpPr>
          <p:spPr bwMode="auto">
            <a:xfrm flipV="1">
              <a:off x="2058" y="2415"/>
              <a:ext cx="0" cy="8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758" name="Line 17"/>
            <p:cNvSpPr>
              <a:spLocks noChangeShapeType="1"/>
            </p:cNvSpPr>
            <p:nvPr/>
          </p:nvSpPr>
          <p:spPr bwMode="auto">
            <a:xfrm flipV="1">
              <a:off x="1463" y="2812"/>
              <a:ext cx="595" cy="4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759" name="Line 18"/>
            <p:cNvSpPr>
              <a:spLocks noChangeShapeType="1"/>
            </p:cNvSpPr>
            <p:nvPr/>
          </p:nvSpPr>
          <p:spPr bwMode="auto">
            <a:xfrm>
              <a:off x="2058" y="2812"/>
              <a:ext cx="652" cy="4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5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69"/>
          <p:cNvGraphicFramePr>
            <a:graphicFrameLocks noGrp="1"/>
          </p:cNvGraphicFramePr>
          <p:nvPr/>
        </p:nvGraphicFramePr>
        <p:xfrm>
          <a:off x="76200" y="2165350"/>
          <a:ext cx="8915400" cy="1873251"/>
        </p:xfrm>
        <a:graphic>
          <a:graphicData uri="http://schemas.openxmlformats.org/drawingml/2006/table">
            <a:tbl>
              <a:tblPr/>
              <a:tblGrid>
                <a:gridCol w="1725613"/>
                <a:gridCol w="1184275"/>
                <a:gridCol w="1660525"/>
                <a:gridCol w="1374775"/>
                <a:gridCol w="1706562"/>
                <a:gridCol w="1263650"/>
              </a:tblGrid>
              <a:tr h="749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仪器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米尺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游标卡尺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千分尺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物理天平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秒表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9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误差分布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正态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均匀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正态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正态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正态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置信系数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800" name="TextBox 4"/>
          <p:cNvSpPr txBox="1">
            <a:spLocks noChangeArrowheads="1"/>
          </p:cNvSpPr>
          <p:nvPr/>
        </p:nvSpPr>
        <p:spPr bwMode="auto">
          <a:xfrm>
            <a:off x="1828800" y="1143000"/>
            <a:ext cx="5929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几种常见仪器的误差分布与置信系数</a:t>
            </a:r>
          </a:p>
        </p:txBody>
      </p:sp>
      <p:graphicFrame>
        <p:nvGraphicFramePr>
          <p:cNvPr id="32801" name="Object 3"/>
          <p:cNvGraphicFramePr>
            <a:graphicFrameLocks noChangeAspect="1"/>
          </p:cNvGraphicFramePr>
          <p:nvPr/>
        </p:nvGraphicFramePr>
        <p:xfrm>
          <a:off x="3429000" y="3505200"/>
          <a:ext cx="609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07" name="Equation" r:id="rId3" imgW="228600" imgH="228600" progId="Equation.DSMT4">
                  <p:embed/>
                </p:oleObj>
              </mc:Choice>
              <mc:Fallback>
                <p:oleObj name="Equation" r:id="rId3" imgW="228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505200"/>
                        <a:ext cx="6096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44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4"/>
          <p:cNvSpPr>
            <a:spLocks noChangeArrowheads="1"/>
          </p:cNvSpPr>
          <p:nvPr/>
        </p:nvSpPr>
        <p:spPr bwMode="auto">
          <a:xfrm>
            <a:off x="152400" y="457200"/>
            <a:ext cx="54864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altLang="zh-CN" sz="2800" b="1">
                <a:solidFill>
                  <a:srgbClr val="000000"/>
                </a:solidFill>
                <a:latin typeface="Verdana" panose="020B0604030504040204" pitchFamily="34" charset="0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Verdana" panose="020B0604030504040204" pitchFamily="34" charset="0"/>
              </a:rPr>
              <a:t>类展伸不确定度</a:t>
            </a:r>
            <a:endParaRPr lang="zh-CN" altLang="en-US" sz="2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3657600" y="838200"/>
          <a:ext cx="1014413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31" name="Equation" r:id="rId3" imgW="418918" imgH="393529" progId="Equation.DSMT4">
                  <p:embed/>
                </p:oleObj>
              </mc:Choice>
              <mc:Fallback>
                <p:oleObj name="Equation" r:id="rId3" imgW="41891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838200"/>
                        <a:ext cx="1014413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Group 7"/>
          <p:cNvGraphicFramePr>
            <a:graphicFrameLocks noGrp="1"/>
          </p:cNvGraphicFramePr>
          <p:nvPr/>
        </p:nvGraphicFramePr>
        <p:xfrm>
          <a:off x="468313" y="1828800"/>
          <a:ext cx="8210550" cy="858838"/>
        </p:xfrm>
        <a:graphic>
          <a:graphicData uri="http://schemas.openxmlformats.org/drawingml/2006/table">
            <a:tbl>
              <a:tblPr/>
              <a:tblGrid>
                <a:gridCol w="1447800"/>
                <a:gridCol w="966787"/>
                <a:gridCol w="965200"/>
                <a:gridCol w="966788"/>
                <a:gridCol w="965200"/>
                <a:gridCol w="966787"/>
                <a:gridCol w="965200"/>
                <a:gridCol w="966788"/>
              </a:tblGrid>
              <a:tr h="3965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</a:t>
                      </a: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0.500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0.683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0.900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0.950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0.955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0.990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0.997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46230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k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正态分布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0.68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1.00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1.65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1.96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2.00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2.58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3.00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825" name="TextBox 11"/>
          <p:cNvSpPr txBox="1">
            <a:spLocks noChangeArrowheads="1"/>
          </p:cNvSpPr>
          <p:nvPr/>
        </p:nvSpPr>
        <p:spPr bwMode="auto">
          <a:xfrm>
            <a:off x="7924800" y="1295400"/>
            <a:ext cx="641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ea typeface="黑体" panose="02010609060101010101" pitchFamily="49" charset="-122"/>
              </a:rPr>
              <a:t>P32</a:t>
            </a: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8" name="Group 104"/>
          <p:cNvGraphicFramePr>
            <a:graphicFrameLocks noGrp="1"/>
          </p:cNvGraphicFramePr>
          <p:nvPr>
            <p:ph/>
          </p:nvPr>
        </p:nvGraphicFramePr>
        <p:xfrm>
          <a:off x="152400" y="4205288"/>
          <a:ext cx="8762999" cy="1662112"/>
        </p:xfrm>
        <a:graphic>
          <a:graphicData uri="http://schemas.openxmlformats.org/drawingml/2006/table">
            <a:tbl>
              <a:tblPr/>
              <a:tblGrid>
                <a:gridCol w="1066798"/>
                <a:gridCol w="762000"/>
                <a:gridCol w="838200"/>
                <a:gridCol w="838870"/>
                <a:gridCol w="876467"/>
                <a:gridCol w="874796"/>
                <a:gridCol w="876467"/>
                <a:gridCol w="876467"/>
                <a:gridCol w="876467"/>
                <a:gridCol w="876467"/>
              </a:tblGrid>
              <a:tr h="365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Kp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       P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0.500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0.577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0.650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0.683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0.900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0.950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0.955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0.990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0.997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4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正态分布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0.675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1.000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1.650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1.960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2.000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2.580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3.000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5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均匀分布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0.877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1.000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1.183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1.559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1.645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1.654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1.715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1.727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4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三角分布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0.717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0.862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1.000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1.064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1.675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1.901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1.929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2.204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2.315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884" name="TextBox 3"/>
          <p:cNvSpPr txBox="1">
            <a:spLocks noChangeArrowheads="1"/>
          </p:cNvSpPr>
          <p:nvPr/>
        </p:nvSpPr>
        <p:spPr bwMode="auto">
          <a:xfrm>
            <a:off x="1219200" y="3505200"/>
            <a:ext cx="7258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不同分布测量仪器的置信概率</a:t>
            </a:r>
            <a:r>
              <a:rPr lang="en-US" altLang="zh-CN" sz="2800">
                <a:solidFill>
                  <a:srgbClr val="000000"/>
                </a:solidFill>
                <a:ea typeface="黑体" panose="02010609060101010101" pitchFamily="49" charset="-122"/>
              </a:rPr>
              <a:t>P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与置信因子</a:t>
            </a:r>
            <a:r>
              <a:rPr lang="en-US" altLang="zh-CN" sz="2800">
                <a:solidFill>
                  <a:srgbClr val="000000"/>
                </a:solidFill>
                <a:ea typeface="黑体" panose="02010609060101010101" pitchFamily="49" charset="-122"/>
              </a:rPr>
              <a:t>K</a:t>
            </a:r>
            <a:r>
              <a:rPr lang="en-US" altLang="zh-CN" sz="2800" baseline="-25000">
                <a:solidFill>
                  <a:srgbClr val="000000"/>
                </a:solidFill>
                <a:ea typeface="黑体" panose="02010609060101010101" pitchFamily="49" charset="-122"/>
              </a:rPr>
              <a:t>p</a:t>
            </a:r>
            <a:endParaRPr lang="zh-CN" altLang="en-US" sz="2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3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实验项目基本情况</a:t>
            </a:r>
            <a:endParaRPr lang="en-US" altLang="zh-CN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7301" y="969847"/>
            <a:ext cx="419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333399"/>
                </a:solidFill>
              </a:rPr>
              <a:t>光学实验</a:t>
            </a:r>
            <a:r>
              <a:rPr kumimoji="1" lang="en-US" altLang="zh-CN" sz="2800" b="1" dirty="0">
                <a:solidFill>
                  <a:srgbClr val="333399"/>
                </a:solidFill>
              </a:rPr>
              <a:t>5</a:t>
            </a:r>
            <a:r>
              <a:rPr kumimoji="1" lang="zh-CN" altLang="en-US" sz="2800" b="1" dirty="0">
                <a:solidFill>
                  <a:srgbClr val="333399"/>
                </a:solidFill>
              </a:rPr>
              <a:t>个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42696"/>
              </p:ext>
            </p:extLst>
          </p:nvPr>
        </p:nvGraphicFramePr>
        <p:xfrm>
          <a:off x="557300" y="1700808"/>
          <a:ext cx="7543091" cy="36990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0210"/>
                <a:gridCol w="1483064"/>
                <a:gridCol w="1262886"/>
                <a:gridCol w="1716931"/>
              </a:tblGrid>
              <a:tr h="526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实验项目名称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实验地点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限选人数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是否写报告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2869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分光计（</a:t>
                      </a:r>
                      <a:r>
                        <a:rPr lang="en-US" altLang="zh-CN" sz="2000" kern="0" dirty="0" smtClean="0">
                          <a:effectLst/>
                        </a:rPr>
                        <a:t>312</a:t>
                      </a:r>
                      <a:r>
                        <a:rPr lang="zh-CN" altLang="en-US" sz="2000" kern="0" dirty="0" smtClean="0">
                          <a:effectLst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1312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是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2869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干涉法测微小量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1312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否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2869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分光计（</a:t>
                      </a:r>
                      <a:r>
                        <a:rPr lang="en-US" altLang="zh-CN" sz="2000" kern="0" dirty="0" smtClean="0">
                          <a:effectLst/>
                        </a:rPr>
                        <a:t>303</a:t>
                      </a:r>
                      <a:r>
                        <a:rPr lang="zh-CN" altLang="en-US" sz="2000" kern="0" dirty="0" smtClean="0">
                          <a:effectLst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1303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是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2869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透镜参数测量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1303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否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2869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显微镜使用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1210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否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2869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衍射实验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1210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是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358174" y="6130845"/>
            <a:ext cx="80648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FF0000"/>
                </a:solidFill>
              </a:rPr>
              <a:t>写报告是指需要</a:t>
            </a:r>
            <a:r>
              <a:rPr lang="zh-CN" altLang="en-US" sz="2000" dirty="0">
                <a:solidFill>
                  <a:srgbClr val="FF0000"/>
                </a:solidFill>
              </a:rPr>
              <a:t>书写完整的实验报告</a:t>
            </a:r>
            <a:r>
              <a:rPr lang="zh-CN" altLang="en-US" sz="2000" dirty="0" smtClean="0">
                <a:solidFill>
                  <a:srgbClr val="FF0000"/>
                </a:solidFill>
              </a:rPr>
              <a:t>，不写报告的实验需做基础的数据处理。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0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0"/>
          <p:cNvSpPr txBox="1">
            <a:spLocks noChangeArrowheads="1"/>
          </p:cNvSpPr>
          <p:nvPr/>
        </p:nvSpPr>
        <p:spPr bwMode="auto">
          <a:xfrm>
            <a:off x="533400" y="311150"/>
            <a:ext cx="3886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3300"/>
                </a:solidFill>
                <a:ea typeface="黑体" panose="02010609060101010101" pitchFamily="49" charset="-122"/>
              </a:rPr>
              <a:t>合成标准不确定度</a:t>
            </a:r>
          </a:p>
        </p:txBody>
      </p:sp>
      <p:graphicFrame>
        <p:nvGraphicFramePr>
          <p:cNvPr id="34819" name="Object 5"/>
          <p:cNvGraphicFramePr>
            <a:graphicFrameLocks noChangeAspect="1"/>
          </p:cNvGraphicFramePr>
          <p:nvPr/>
        </p:nvGraphicFramePr>
        <p:xfrm>
          <a:off x="4343400" y="304800"/>
          <a:ext cx="22860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317" name="Equation" r:id="rId3" imgW="965200" imgH="292100" progId="Equation.DSMT4">
                  <p:embed/>
                </p:oleObj>
              </mc:Choice>
              <mc:Fallback>
                <p:oleObj name="Equation" r:id="rId3" imgW="9652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"/>
                        <a:ext cx="22860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6"/>
          <p:cNvGraphicFramePr>
            <a:graphicFrameLocks noChangeAspect="1"/>
          </p:cNvGraphicFramePr>
          <p:nvPr/>
        </p:nvGraphicFramePr>
        <p:xfrm>
          <a:off x="636588" y="1149350"/>
          <a:ext cx="7431087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318" name="Equation" r:id="rId5" imgW="3175000" imgH="533400" progId="Equation.DSMT4">
                  <p:embed/>
                </p:oleObj>
              </mc:Choice>
              <mc:Fallback>
                <p:oleObj name="Equation" r:id="rId5" imgW="31750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1149350"/>
                        <a:ext cx="7431087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13"/>
          <p:cNvSpPr txBox="1">
            <a:spLocks noChangeArrowheads="1"/>
          </p:cNvSpPr>
          <p:nvPr/>
        </p:nvSpPr>
        <p:spPr bwMode="auto">
          <a:xfrm>
            <a:off x="457200" y="3124200"/>
            <a:ext cx="2743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3300"/>
                </a:solidFill>
                <a:ea typeface="黑体" panose="02010609060101010101" pitchFamily="49" charset="-122"/>
              </a:rPr>
              <a:t>展伸不确定度</a:t>
            </a:r>
          </a:p>
        </p:txBody>
      </p:sp>
      <p:graphicFrame>
        <p:nvGraphicFramePr>
          <p:cNvPr id="34822" name="Object 7"/>
          <p:cNvGraphicFramePr>
            <a:graphicFrameLocks noChangeAspect="1"/>
          </p:cNvGraphicFramePr>
          <p:nvPr/>
        </p:nvGraphicFramePr>
        <p:xfrm>
          <a:off x="1909763" y="3743325"/>
          <a:ext cx="52530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319" name="Equation" r:id="rId7" imgW="1727200" imgH="330200" progId="Equation.DSMT4">
                  <p:embed/>
                </p:oleObj>
              </mc:Choice>
              <mc:Fallback>
                <p:oleObj name="Equation" r:id="rId7" imgW="17272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63" y="3743325"/>
                        <a:ext cx="52530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矩形 4"/>
          <p:cNvSpPr>
            <a:spLocks noChangeArrowheads="1"/>
          </p:cNvSpPr>
          <p:nvPr/>
        </p:nvSpPr>
        <p:spPr bwMode="auto">
          <a:xfrm>
            <a:off x="1828800" y="5029200"/>
            <a:ext cx="5029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3300"/>
                </a:solidFill>
              </a:rPr>
              <a:t>相同置信概率的不确定度才可以按平方和来合成</a:t>
            </a:r>
            <a:endParaRPr lang="zh-CN" altLang="en-US" sz="2800" b="1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7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4"/>
          <p:cNvSpPr>
            <a:spLocks noChangeArrowheads="1"/>
          </p:cNvSpPr>
          <p:nvPr/>
        </p:nvSpPr>
        <p:spPr bwMode="auto">
          <a:xfrm>
            <a:off x="1828800" y="4267200"/>
            <a:ext cx="5029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3300"/>
                </a:solidFill>
              </a:rPr>
              <a:t>相同置信概率的不确定度才可以按平方和来合成</a:t>
            </a:r>
            <a:endParaRPr lang="zh-CN" altLang="en-US" sz="2800" b="1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1981200" y="381000"/>
          <a:ext cx="48450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41" name="Equation" r:id="rId3" imgW="1905000" imgH="508000" progId="Equation.DSMT4">
                  <p:embed/>
                </p:oleObj>
              </mc:Choice>
              <mc:Fallback>
                <p:oleObj name="Equation" r:id="rId3" imgW="19050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81000"/>
                        <a:ext cx="48450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6"/>
          <p:cNvGraphicFramePr>
            <a:graphicFrameLocks noChangeAspect="1"/>
          </p:cNvGraphicFramePr>
          <p:nvPr/>
        </p:nvGraphicFramePr>
        <p:xfrm>
          <a:off x="1952625" y="1555750"/>
          <a:ext cx="50577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42" name="Equation" r:id="rId5" imgW="1905000" imgH="508000" progId="Equation.DSMT4">
                  <p:embed/>
                </p:oleObj>
              </mc:Choice>
              <mc:Fallback>
                <p:oleObj name="Equation" r:id="rId5" imgW="19050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1555750"/>
                        <a:ext cx="5057775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7"/>
          <p:cNvGraphicFramePr>
            <a:graphicFrameLocks noChangeAspect="1"/>
          </p:cNvGraphicFramePr>
          <p:nvPr/>
        </p:nvGraphicFramePr>
        <p:xfrm>
          <a:off x="1978025" y="2752725"/>
          <a:ext cx="4999038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43" name="Equation" r:id="rId7" imgW="1905000" imgH="508000" progId="Equation.DSMT4">
                  <p:embed/>
                </p:oleObj>
              </mc:Choice>
              <mc:Fallback>
                <p:oleObj name="Equation" r:id="rId7" imgW="19050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2752725"/>
                        <a:ext cx="4999038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2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pPr algn="l" eaLnBrk="1" hangingPunct="1"/>
            <a:r>
              <a:rPr lang="zh-CN" altLang="en-US" sz="3200" smtClean="0"/>
              <a:t>测量结果的表示</a:t>
            </a:r>
            <a:r>
              <a:rPr lang="en-US" altLang="zh-CN" sz="3200" smtClean="0"/>
              <a:t>:</a:t>
            </a:r>
            <a:r>
              <a:rPr lang="en-US" altLang="zh-CN" smtClean="0"/>
              <a:t>	</a:t>
            </a:r>
            <a:br>
              <a:rPr lang="en-US" altLang="zh-CN" smtClean="0"/>
            </a:br>
            <a:endParaRPr lang="en-US" altLang="zh-CN" smtClean="0"/>
          </a:p>
        </p:txBody>
      </p:sp>
      <p:graphicFrame>
        <p:nvGraphicFramePr>
          <p:cNvPr id="36867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8875" y="1552575"/>
          <a:ext cx="474821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84" name="Equation" r:id="rId3" imgW="2209800" imgH="304800" progId="Equation.DSMT4">
                  <p:embed/>
                </p:oleObj>
              </mc:Choice>
              <mc:Fallback>
                <p:oleObj name="Equation" r:id="rId3" imgW="2209800" imgH="3048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1552575"/>
                        <a:ext cx="4748213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2362200" y="2722563"/>
          <a:ext cx="52578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85" name="Equation" r:id="rId5" imgW="2717800" imgH="431800" progId="Equation.DSMT4">
                  <p:embed/>
                </p:oleObj>
              </mc:Choice>
              <mc:Fallback>
                <p:oleObj name="Equation" r:id="rId5" imgW="2717800" imgH="4318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722563"/>
                        <a:ext cx="52578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TextBox 4"/>
          <p:cNvSpPr txBox="1">
            <a:spLocks noChangeArrowheads="1"/>
          </p:cNvSpPr>
          <p:nvPr/>
        </p:nvSpPr>
        <p:spPr bwMode="auto">
          <a:xfrm>
            <a:off x="1425575" y="4343400"/>
            <a:ext cx="636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如果没有标明置信水平，则默认</a:t>
            </a:r>
            <a:r>
              <a:rPr lang="en-US" altLang="zh-CN" sz="2800">
                <a:solidFill>
                  <a:srgbClr val="000000"/>
                </a:solidFill>
                <a:ea typeface="黑体" panose="02010609060101010101" pitchFamily="49" charset="-122"/>
              </a:rPr>
              <a:t>P=0.95</a:t>
            </a:r>
            <a:endParaRPr lang="zh-CN" altLang="en-US" sz="2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12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7"/>
          <p:cNvGraphicFramePr>
            <a:graphicFrameLocks noChangeAspect="1"/>
          </p:cNvGraphicFramePr>
          <p:nvPr/>
        </p:nvGraphicFramePr>
        <p:xfrm>
          <a:off x="1112838" y="1214438"/>
          <a:ext cx="187483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51" name="Equation" r:id="rId3" imgW="1040948" imgH="241195" progId="Equation.DSMT4">
                  <p:embed/>
                </p:oleObj>
              </mc:Choice>
              <mc:Fallback>
                <p:oleObj name="Equation" r:id="rId3" imgW="1040948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1214438"/>
                        <a:ext cx="187483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" name="Object 8"/>
          <p:cNvGraphicFramePr>
            <a:graphicFrameLocks noChangeAspect="1"/>
          </p:cNvGraphicFramePr>
          <p:nvPr/>
        </p:nvGraphicFramePr>
        <p:xfrm>
          <a:off x="3348038" y="1220788"/>
          <a:ext cx="10080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52" name="Equation" r:id="rId5" imgW="418918" imgH="177723" progId="Equation.DSMT4">
                  <p:embed/>
                </p:oleObj>
              </mc:Choice>
              <mc:Fallback>
                <p:oleObj name="Equation" r:id="rId5" imgW="418918" imgH="17772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220788"/>
                        <a:ext cx="100806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9"/>
          <p:cNvGraphicFramePr>
            <a:graphicFrameLocks noChangeAspect="1"/>
          </p:cNvGraphicFramePr>
          <p:nvPr/>
        </p:nvGraphicFramePr>
        <p:xfrm>
          <a:off x="1100138" y="1865313"/>
          <a:ext cx="41925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53" name="Equation" r:id="rId7" imgW="2286000" imgH="228600" progId="Equation.DSMT4">
                  <p:embed/>
                </p:oleObj>
              </mc:Choice>
              <mc:Fallback>
                <p:oleObj name="Equation" r:id="rId7" imgW="2286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1865313"/>
                        <a:ext cx="4192587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10"/>
          <p:cNvGraphicFramePr>
            <a:graphicFrameLocks noChangeAspect="1"/>
          </p:cNvGraphicFramePr>
          <p:nvPr/>
        </p:nvGraphicFramePr>
        <p:xfrm>
          <a:off x="1071563" y="3695700"/>
          <a:ext cx="5576887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54" name="Equation" r:id="rId9" imgW="3136900" imgH="533400" progId="Equation.DSMT4">
                  <p:embed/>
                </p:oleObj>
              </mc:Choice>
              <mc:Fallback>
                <p:oleObj name="Equation" r:id="rId9" imgW="31369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3695700"/>
                        <a:ext cx="5576887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11"/>
          <p:cNvGraphicFramePr>
            <a:graphicFrameLocks noChangeAspect="1"/>
          </p:cNvGraphicFramePr>
          <p:nvPr/>
        </p:nvGraphicFramePr>
        <p:xfrm>
          <a:off x="1057275" y="4738688"/>
          <a:ext cx="56578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55" name="Equation" r:id="rId11" imgW="2628900" imgH="254000" progId="Equation.DSMT4">
                  <p:embed/>
                </p:oleObj>
              </mc:Choice>
              <mc:Fallback>
                <p:oleObj name="Equation" r:id="rId11" imgW="26289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4738688"/>
                        <a:ext cx="5657850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Text Box 8"/>
          <p:cNvSpPr txBox="1">
            <a:spLocks noChangeArrowheads="1"/>
          </p:cNvSpPr>
          <p:nvPr/>
        </p:nvSpPr>
        <p:spPr bwMode="auto">
          <a:xfrm>
            <a:off x="6594475" y="3929063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mm</a:t>
            </a:r>
          </a:p>
        </p:txBody>
      </p:sp>
      <p:sp>
        <p:nvSpPr>
          <p:cNvPr id="37896" name="TextBox 7"/>
          <p:cNvSpPr txBox="1">
            <a:spLocks noChangeArrowheads="1"/>
          </p:cNvSpPr>
          <p:nvPr/>
        </p:nvSpPr>
        <p:spPr bwMode="auto">
          <a:xfrm>
            <a:off x="609600" y="604838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</a:rPr>
              <a:t>例：用千分尺测量一个球的直径，测量了</a:t>
            </a:r>
            <a:r>
              <a:rPr lang="en-US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10</a:t>
            </a:r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</a:rPr>
              <a:t>次，结果如下：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1285875" y="5572125"/>
            <a:ext cx="3429000" cy="571500"/>
          </a:xfrm>
          <a:prstGeom prst="wedgeRectCallout">
            <a:avLst>
              <a:gd name="adj1" fmla="val -51877"/>
              <a:gd name="adj2" fmla="val -910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测量结果的表示</a:t>
            </a:r>
          </a:p>
        </p:txBody>
      </p:sp>
      <p:sp>
        <p:nvSpPr>
          <p:cNvPr id="37898" name="TextBox 9"/>
          <p:cNvSpPr txBox="1">
            <a:spLocks noChangeArrowheads="1"/>
          </p:cNvSpPr>
          <p:nvPr/>
        </p:nvSpPr>
        <p:spPr bwMode="auto">
          <a:xfrm>
            <a:off x="1071563" y="2378075"/>
            <a:ext cx="714375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查表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= 10, P = 0.95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时：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=2.26,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=1.96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间接测量</a:t>
            </a:r>
            <a:r>
              <a:rPr lang="en-US" altLang="zh-CN" smtClean="0"/>
              <a:t>:  </a:t>
            </a:r>
            <a:r>
              <a:rPr lang="zh-CN" altLang="en-US" smtClean="0"/>
              <a:t>不确定度的传递</a:t>
            </a:r>
          </a:p>
        </p:txBody>
      </p:sp>
      <p:sp>
        <p:nvSpPr>
          <p:cNvPr id="38915" name="AutoShape 5"/>
          <p:cNvSpPr>
            <a:spLocks noChangeArrowheads="1"/>
          </p:cNvSpPr>
          <p:nvPr/>
        </p:nvSpPr>
        <p:spPr bwMode="auto">
          <a:xfrm>
            <a:off x="2052638" y="3500438"/>
            <a:ext cx="287337" cy="360362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38916" name="Object 5"/>
          <p:cNvGraphicFramePr>
            <a:graphicFrameLocks noChangeAspect="1"/>
          </p:cNvGraphicFramePr>
          <p:nvPr/>
        </p:nvGraphicFramePr>
        <p:xfrm>
          <a:off x="2430463" y="2952750"/>
          <a:ext cx="4762500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32" name="Equation" r:id="rId4" imgW="1714500" imgH="508000" progId="Equation.DSMT4">
                  <p:embed/>
                </p:oleObj>
              </mc:Choice>
              <mc:Fallback>
                <p:oleObj name="Equation" r:id="rId4" imgW="17145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3" y="2952750"/>
                        <a:ext cx="4762500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 Box 7"/>
          <p:cNvSpPr txBox="1">
            <a:spLocks noChangeArrowheads="1"/>
          </p:cNvSpPr>
          <p:nvPr/>
        </p:nvSpPr>
        <p:spPr bwMode="auto">
          <a:xfrm>
            <a:off x="1697038" y="2060575"/>
            <a:ext cx="2719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间接测量物理量： </a:t>
            </a:r>
          </a:p>
        </p:txBody>
      </p:sp>
      <p:graphicFrame>
        <p:nvGraphicFramePr>
          <p:cNvPr id="389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287862"/>
              </p:ext>
            </p:extLst>
          </p:nvPr>
        </p:nvGraphicFramePr>
        <p:xfrm>
          <a:off x="4100090" y="1930400"/>
          <a:ext cx="3424238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33" name="Equation" r:id="rId6" imgW="1231560" imgH="253800" progId="Equation.DSMT4">
                  <p:embed/>
                </p:oleObj>
              </mc:Choice>
              <mc:Fallback>
                <p:oleObj name="Equation" r:id="rId6" imgW="1231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090" y="1930400"/>
                        <a:ext cx="3424238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672" y="5229200"/>
            <a:ext cx="5594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前提条件：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</a:rPr>
              <a:t>为独立测量量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1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85813" y="1500188"/>
            <a:ext cx="7715250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kern="0" dirty="0">
                <a:solidFill>
                  <a:srgbClr val="000000"/>
                </a:solidFill>
                <a:latin typeface="Arial"/>
                <a:ea typeface="宋体" charset="-122"/>
              </a:rPr>
              <a:t>对函数求全微分或先取对数再求微分</a:t>
            </a:r>
          </a:p>
          <a:p>
            <a:pPr marL="742950" indent="-742950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kern="0" dirty="0">
                <a:solidFill>
                  <a:srgbClr val="000000"/>
                </a:solidFill>
                <a:latin typeface="Arial"/>
                <a:ea typeface="宋体" charset="-122"/>
              </a:rPr>
              <a:t>合并同类项</a:t>
            </a:r>
          </a:p>
          <a:p>
            <a:pPr marL="742950" indent="-742950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kern="0" dirty="0">
                <a:solidFill>
                  <a:srgbClr val="000000"/>
                </a:solidFill>
                <a:latin typeface="Arial"/>
                <a:ea typeface="宋体" charset="-122"/>
              </a:rPr>
              <a:t>将微分符号改成不确定度符号</a:t>
            </a:r>
          </a:p>
          <a:p>
            <a:pPr marL="742950" indent="-742950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kern="0" dirty="0">
                <a:solidFill>
                  <a:srgbClr val="000000"/>
                </a:solidFill>
                <a:latin typeface="Arial"/>
                <a:ea typeface="宋体" charset="-122"/>
              </a:rPr>
              <a:t>各项平方和</a:t>
            </a:r>
          </a:p>
        </p:txBody>
      </p:sp>
      <p:sp>
        <p:nvSpPr>
          <p:cNvPr id="3993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smtClean="0"/>
              <a:t>推导不确定度传递公式流程</a:t>
            </a:r>
          </a:p>
        </p:txBody>
      </p:sp>
    </p:spTree>
    <p:extLst>
      <p:ext uri="{BB962C8B-B14F-4D97-AF65-F5344CB8AC3E}">
        <p14:creationId xmlns:p14="http://schemas.microsoft.com/office/powerpoint/2010/main" val="18597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8"/>
          <p:cNvGraphicFramePr>
            <a:graphicFrameLocks noGrp="1" noChangeAspect="1"/>
          </p:cNvGraphicFramePr>
          <p:nvPr>
            <p:ph type="title"/>
          </p:nvPr>
        </p:nvGraphicFramePr>
        <p:xfrm>
          <a:off x="3276600" y="152400"/>
          <a:ext cx="22860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0" name="Equation" r:id="rId3" imgW="888614" imgH="431613" progId="Equation.DSMT4">
                  <p:embed/>
                </p:oleObj>
              </mc:Choice>
              <mc:Fallback>
                <p:oleObj name="Equation" r:id="rId3" imgW="888614" imgH="431613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52400"/>
                        <a:ext cx="22860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600200"/>
            <a:ext cx="4114800" cy="5029200"/>
          </a:xfrm>
        </p:spPr>
        <p:txBody>
          <a:bodyPr/>
          <a:lstStyle/>
          <a:p>
            <a:pPr eaLnBrk="1" hangingPunct="1"/>
            <a:r>
              <a:rPr lang="zh-CN" altLang="en-US" sz="1800" b="1" smtClean="0"/>
              <a:t>两边取对数得：</a:t>
            </a:r>
          </a:p>
          <a:p>
            <a:pPr eaLnBrk="1" hangingPunct="1"/>
            <a:endParaRPr lang="zh-CN" altLang="en-US" sz="1800" b="1" smtClean="0"/>
          </a:p>
          <a:p>
            <a:pPr eaLnBrk="1" hangingPunct="1"/>
            <a:r>
              <a:rPr lang="zh-CN" altLang="en-US" sz="1800" b="1" smtClean="0"/>
              <a:t>求全微分得：</a:t>
            </a:r>
          </a:p>
          <a:p>
            <a:pPr eaLnBrk="1" hangingPunct="1"/>
            <a:endParaRPr lang="zh-CN" altLang="en-US" sz="1800" b="1" smtClean="0"/>
          </a:p>
          <a:p>
            <a:pPr eaLnBrk="1" hangingPunct="1"/>
            <a:endParaRPr lang="zh-CN" altLang="en-US" sz="1800" b="1" smtClean="0"/>
          </a:p>
          <a:p>
            <a:pPr eaLnBrk="1" hangingPunct="1"/>
            <a:endParaRPr lang="zh-CN" altLang="en-US" sz="1800" b="1" smtClean="0"/>
          </a:p>
          <a:p>
            <a:pPr eaLnBrk="1" hangingPunct="1"/>
            <a:endParaRPr lang="zh-CN" altLang="en-US" sz="1800" b="1" smtClean="0"/>
          </a:p>
          <a:p>
            <a:pPr eaLnBrk="1" hangingPunct="1"/>
            <a:endParaRPr lang="zh-CN" altLang="en-US" sz="1800" b="1" smtClean="0"/>
          </a:p>
          <a:p>
            <a:pPr eaLnBrk="1" hangingPunct="1"/>
            <a:endParaRPr lang="zh-CN" altLang="en-US" sz="1800" b="1" smtClean="0"/>
          </a:p>
          <a:p>
            <a:pPr eaLnBrk="1" hangingPunct="1"/>
            <a:r>
              <a:rPr lang="zh-CN" altLang="en-US" sz="1800" b="1" smtClean="0"/>
              <a:t>合并同类项：</a:t>
            </a:r>
          </a:p>
          <a:p>
            <a:pPr eaLnBrk="1" hangingPunct="1"/>
            <a:endParaRPr lang="zh-CN" altLang="en-US" sz="1800" b="1" smtClean="0"/>
          </a:p>
          <a:p>
            <a:pPr eaLnBrk="1" hangingPunct="1"/>
            <a:endParaRPr lang="en-US" altLang="zh-CN" sz="1800" b="1" smtClean="0"/>
          </a:p>
          <a:p>
            <a:pPr eaLnBrk="1" hangingPunct="1"/>
            <a:endParaRPr lang="en-US" altLang="zh-CN" sz="1800" b="1" smtClean="0"/>
          </a:p>
          <a:p>
            <a:pPr eaLnBrk="1" hangingPunct="1"/>
            <a:r>
              <a:rPr lang="zh-CN" altLang="en-US" sz="1800" b="1" smtClean="0"/>
              <a:t>微分号变为不确定度</a:t>
            </a:r>
            <a:endParaRPr lang="en-US" altLang="zh-CN" sz="1800" b="1" smtClean="0"/>
          </a:p>
          <a:p>
            <a:pPr eaLnBrk="1" hangingPunct="1">
              <a:buFontTx/>
              <a:buNone/>
            </a:pPr>
            <a:r>
              <a:rPr lang="en-US" altLang="zh-CN" sz="1800" b="1" smtClean="0"/>
              <a:t>     </a:t>
            </a:r>
            <a:r>
              <a:rPr lang="zh-CN" altLang="en-US" sz="1800" b="1" smtClean="0"/>
              <a:t>符号，各项平方和：</a:t>
            </a:r>
          </a:p>
          <a:p>
            <a:pPr eaLnBrk="1" hangingPunct="1"/>
            <a:endParaRPr lang="en-US" altLang="zh-CN" sz="1800" b="1" smtClean="0"/>
          </a:p>
        </p:txBody>
      </p:sp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40965" name="Object 9"/>
          <p:cNvGraphicFramePr>
            <a:graphicFrameLocks noChangeAspect="1"/>
          </p:cNvGraphicFramePr>
          <p:nvPr/>
        </p:nvGraphicFramePr>
        <p:xfrm>
          <a:off x="2819400" y="1533525"/>
          <a:ext cx="42989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1" name="Equation" r:id="rId5" imgW="1879600" imgH="228600" progId="Equation.DSMT4">
                  <p:embed/>
                </p:oleObj>
              </mc:Choice>
              <mc:Fallback>
                <p:oleObj name="Equation" r:id="rId5" imgW="1879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533525"/>
                        <a:ext cx="42989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40967" name="Object 10"/>
          <p:cNvGraphicFramePr>
            <a:graphicFrameLocks noChangeAspect="1"/>
          </p:cNvGraphicFramePr>
          <p:nvPr/>
        </p:nvGraphicFramePr>
        <p:xfrm>
          <a:off x="2819400" y="2057400"/>
          <a:ext cx="38100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2" name="Equation" r:id="rId7" imgW="1790700" imgH="431800" progId="Equation.DSMT4">
                  <p:embed/>
                </p:oleObj>
              </mc:Choice>
              <mc:Fallback>
                <p:oleObj name="Equation" r:id="rId7" imgW="1790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057400"/>
                        <a:ext cx="3810000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40969" name="Object 11"/>
          <p:cNvGraphicFramePr>
            <a:graphicFrameLocks noChangeAspect="1"/>
          </p:cNvGraphicFramePr>
          <p:nvPr/>
        </p:nvGraphicFramePr>
        <p:xfrm>
          <a:off x="2819400" y="3200400"/>
          <a:ext cx="40386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3" name="Equation" r:id="rId9" imgW="2146300" imgH="431800" progId="Equation.DSMT4">
                  <p:embed/>
                </p:oleObj>
              </mc:Choice>
              <mc:Fallback>
                <p:oleObj name="Equation" r:id="rId9" imgW="21463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200400"/>
                        <a:ext cx="4038600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2743200" y="4267200"/>
          <a:ext cx="4953000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4" name="Equation" r:id="rId11" imgW="2019300" imgH="431800" progId="Equation.DSMT4">
                  <p:embed/>
                </p:oleObj>
              </mc:Choice>
              <mc:Fallback>
                <p:oleObj name="Equation" r:id="rId11" imgW="2019300" imgH="4318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267200"/>
                        <a:ext cx="4953000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1" name="Object 13"/>
          <p:cNvGraphicFramePr>
            <a:graphicFrameLocks noChangeAspect="1"/>
          </p:cNvGraphicFramePr>
          <p:nvPr/>
        </p:nvGraphicFramePr>
        <p:xfrm>
          <a:off x="2743200" y="5486400"/>
          <a:ext cx="626268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5" name="Equation" r:id="rId13" imgW="2692400" imgH="520700" progId="Equation.DSMT4">
                  <p:embed/>
                </p:oleObj>
              </mc:Choice>
              <mc:Fallback>
                <p:oleObj name="Equation" r:id="rId13" imgW="2692400" imgH="52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486400"/>
                        <a:ext cx="6262688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438150" y="0"/>
            <a:ext cx="8229600" cy="628650"/>
          </a:xfrm>
        </p:spPr>
        <p:txBody>
          <a:bodyPr/>
          <a:lstStyle/>
          <a:p>
            <a:pPr eaLnBrk="1" hangingPunct="1"/>
            <a:r>
              <a:rPr lang="zh-CN" altLang="en-US" smtClean="0"/>
              <a:t>常用函数不确定度传递公式</a:t>
            </a:r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>
          <a:xfrm>
            <a:off x="349250" y="628650"/>
            <a:ext cx="8229600" cy="584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 smtClean="0">
                <a:solidFill>
                  <a:srgbClr val="0000FF"/>
                </a:solidFill>
              </a:rPr>
              <a:t>函数表达式                   传递（合成）公式</a:t>
            </a: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3460750" y="1162050"/>
          <a:ext cx="5289550" cy="569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80" name="Equation" r:id="rId3" imgW="2844800" imgH="4419600" progId="Equation.DSMT4">
                  <p:embed/>
                </p:oleObj>
              </mc:Choice>
              <mc:Fallback>
                <p:oleObj name="Equation" r:id="rId3" imgW="2844800" imgH="441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0" y="1162050"/>
                        <a:ext cx="5289550" cy="569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571500" y="1206500"/>
          <a:ext cx="1733550" cy="551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81" name="Equation" r:id="rId5" imgW="812800" imgH="3657600" progId="Equation.DSMT4">
                  <p:embed/>
                </p:oleObj>
              </mc:Choice>
              <mc:Fallback>
                <p:oleObj name="Equation" r:id="rId5" imgW="812800" imgH="3657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206500"/>
                        <a:ext cx="1733550" cy="551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84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480425" cy="1684338"/>
          </a:xfrm>
        </p:spPr>
        <p:txBody>
          <a:bodyPr/>
          <a:lstStyle/>
          <a:p>
            <a:pPr algn="l"/>
            <a:r>
              <a:rPr lang="zh-CN" altLang="en-US" sz="3200" b="1" smtClean="0"/>
              <a:t>最大不确定度（</a:t>
            </a:r>
            <a:r>
              <a:rPr lang="zh-CN" altLang="en-US" sz="3200" b="1" smtClean="0">
                <a:solidFill>
                  <a:srgbClr val="FF3300"/>
                </a:solidFill>
              </a:rPr>
              <a:t>仅用于设计！）</a:t>
            </a:r>
            <a:br>
              <a:rPr lang="zh-CN" altLang="en-US" sz="3200" b="1" smtClean="0">
                <a:solidFill>
                  <a:srgbClr val="FF3300"/>
                </a:solidFill>
              </a:rPr>
            </a:br>
            <a:r>
              <a:rPr lang="zh-CN" altLang="en-US" sz="2400" b="1" smtClean="0"/>
              <a:t>在很多情况下</a:t>
            </a:r>
            <a:r>
              <a:rPr lang="en-US" altLang="zh-CN" sz="2400" b="1" smtClean="0"/>
              <a:t>,</a:t>
            </a:r>
            <a:r>
              <a:rPr lang="zh-CN" altLang="en-US" sz="2400" b="1" smtClean="0"/>
              <a:t>往往只需</a:t>
            </a:r>
            <a:r>
              <a:rPr lang="zh-CN" altLang="en-US" sz="2400" b="1" smtClean="0">
                <a:solidFill>
                  <a:srgbClr val="FF3300"/>
                </a:solidFill>
              </a:rPr>
              <a:t>粗略估计</a:t>
            </a:r>
            <a:r>
              <a:rPr lang="zh-CN" altLang="en-US" sz="2400" b="1" smtClean="0"/>
              <a:t>不确定的大小</a:t>
            </a:r>
            <a:r>
              <a:rPr lang="en-US" altLang="zh-CN" sz="2400" b="1" smtClean="0"/>
              <a:t>,</a:t>
            </a:r>
            <a:r>
              <a:rPr lang="zh-CN" altLang="en-US" sz="2400" b="1" smtClean="0"/>
              <a:t>可采用较为保守的线性</a:t>
            </a:r>
            <a:r>
              <a:rPr lang="en-US" altLang="zh-CN" sz="2400" b="1" smtClean="0"/>
              <a:t>(</a:t>
            </a:r>
            <a:r>
              <a:rPr lang="zh-CN" altLang="en-US" sz="2400" b="1" smtClean="0"/>
              <a:t>算术</a:t>
            </a:r>
            <a:r>
              <a:rPr lang="en-US" altLang="zh-CN" sz="2400" b="1" smtClean="0"/>
              <a:t>)</a:t>
            </a:r>
            <a:r>
              <a:rPr lang="zh-CN" altLang="en-US" sz="2400" b="1" smtClean="0"/>
              <a:t>合成法则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4301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43013" name="Text Box 8"/>
          <p:cNvSpPr txBox="1">
            <a:spLocks noChangeArrowheads="1"/>
          </p:cNvSpPr>
          <p:nvPr/>
        </p:nvSpPr>
        <p:spPr bwMode="auto">
          <a:xfrm>
            <a:off x="1827213" y="5229225"/>
            <a:ext cx="57150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ea typeface="黑体" panose="02010609060101010101" pitchFamily="49" charset="-122"/>
              </a:rPr>
              <a:t>标准不确定度：</a:t>
            </a:r>
            <a:r>
              <a:rPr lang="en-US" altLang="zh-CN" sz="2000">
                <a:solidFill>
                  <a:srgbClr val="000000"/>
                </a:solidFill>
                <a:ea typeface="黑体" panose="02010609060101010101" pitchFamily="49" charset="-122"/>
              </a:rPr>
              <a:t>L=2.35</a:t>
            </a:r>
            <a:r>
              <a:rPr lang="en-US" altLang="zh-CN" sz="200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±</a:t>
            </a:r>
            <a:r>
              <a:rPr lang="en-US" altLang="zh-CN" sz="2000">
                <a:solidFill>
                  <a:srgbClr val="000000"/>
                </a:solidFill>
                <a:ea typeface="黑体" panose="02010609060101010101" pitchFamily="49" charset="-122"/>
              </a:rPr>
              <a:t>0.01(cm)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rgbClr val="FF3300"/>
                </a:solidFill>
                <a:ea typeface="黑体" panose="02010609060101010101" pitchFamily="49" charset="-122"/>
              </a:rPr>
              <a:t>最大不确定度：</a:t>
            </a:r>
            <a:r>
              <a:rPr lang="en-US" altLang="zh-CN" sz="2000">
                <a:solidFill>
                  <a:srgbClr val="FF3300"/>
                </a:solidFill>
                <a:ea typeface="黑体" panose="02010609060101010101" pitchFamily="49" charset="-122"/>
              </a:rPr>
              <a:t>L=2.35±0.05(cm)</a:t>
            </a:r>
          </a:p>
        </p:txBody>
      </p:sp>
      <p:graphicFrame>
        <p:nvGraphicFramePr>
          <p:cNvPr id="43014" name="对象 1"/>
          <p:cNvGraphicFramePr>
            <a:graphicFrameLocks noChangeAspect="1"/>
          </p:cNvGraphicFramePr>
          <p:nvPr/>
        </p:nvGraphicFramePr>
        <p:xfrm>
          <a:off x="774700" y="3338513"/>
          <a:ext cx="80454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4" name="Equation" r:id="rId3" imgW="2997200" imgH="419100" progId="Equation.DSMT4">
                  <p:embed/>
                </p:oleObj>
              </mc:Choice>
              <mc:Fallback>
                <p:oleObj name="Equation" r:id="rId3" imgW="2997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3338513"/>
                        <a:ext cx="8045450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对象 2"/>
          <p:cNvGraphicFramePr>
            <a:graphicFrameLocks noChangeAspect="1"/>
          </p:cNvGraphicFramePr>
          <p:nvPr/>
        </p:nvGraphicFramePr>
        <p:xfrm>
          <a:off x="866775" y="2116138"/>
          <a:ext cx="5713413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5" name="Equation" r:id="rId5" imgW="2387600" imgH="419100" progId="Equation.DSMT4">
                  <p:embed/>
                </p:oleObj>
              </mc:Choice>
              <mc:Fallback>
                <p:oleObj name="Equation" r:id="rId5" imgW="23876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2116138"/>
                        <a:ext cx="5713413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7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7550"/>
          </a:xfrm>
        </p:spPr>
        <p:txBody>
          <a:bodyPr/>
          <a:lstStyle/>
          <a:p>
            <a:r>
              <a:rPr lang="zh-CN" altLang="en-US" sz="36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常用函数的最大不确定度算术合成公式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260350" y="673100"/>
            <a:ext cx="8470900" cy="45085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000" b="1" smtClean="0">
                <a:solidFill>
                  <a:srgbClr val="C00000"/>
                </a:solidFill>
              </a:rPr>
              <a:t>物理量的函数式                     最大不确定度                   相对不确定度</a:t>
            </a:r>
          </a:p>
        </p:txBody>
      </p:sp>
      <p:sp>
        <p:nvSpPr>
          <p:cNvPr id="44036" name="TextBox 7"/>
          <p:cNvSpPr txBox="1">
            <a:spLocks noChangeArrowheads="1"/>
          </p:cNvSpPr>
          <p:nvPr/>
        </p:nvSpPr>
        <p:spPr bwMode="auto">
          <a:xfrm>
            <a:off x="1416050" y="2540000"/>
            <a:ext cx="145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00FF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1800" i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800">
                <a:solidFill>
                  <a:srgbClr val="0000FF"/>
                </a:solidFill>
                <a:ea typeface="黑体" panose="02010609060101010101" pitchFamily="49" charset="-122"/>
              </a:rPr>
              <a:t>为常数）</a:t>
            </a:r>
          </a:p>
        </p:txBody>
      </p:sp>
      <p:graphicFrame>
        <p:nvGraphicFramePr>
          <p:cNvPr id="44037" name="对象 1"/>
          <p:cNvGraphicFramePr>
            <a:graphicFrameLocks noChangeAspect="1"/>
          </p:cNvGraphicFramePr>
          <p:nvPr/>
        </p:nvGraphicFramePr>
        <p:xfrm>
          <a:off x="385763" y="1073150"/>
          <a:ext cx="8326437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47" name="Equation" r:id="rId3" imgW="3886200" imgH="4216400" progId="Equation.DSMT4">
                  <p:embed/>
                </p:oleObj>
              </mc:Choice>
              <mc:Fallback>
                <p:oleObj name="Equation" r:id="rId3" imgW="3886200" imgH="421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1073150"/>
                        <a:ext cx="8326437" cy="560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242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实验项目基本情况</a:t>
            </a:r>
            <a:endParaRPr lang="en-US" altLang="zh-CN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7301" y="969847"/>
            <a:ext cx="419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333399"/>
                </a:solidFill>
              </a:rPr>
              <a:t>近代物理实验</a:t>
            </a:r>
            <a:r>
              <a:rPr kumimoji="1" lang="en-US" altLang="zh-CN" sz="2800" b="1" dirty="0">
                <a:solidFill>
                  <a:srgbClr val="333399"/>
                </a:solidFill>
              </a:rPr>
              <a:t>2</a:t>
            </a:r>
            <a:r>
              <a:rPr kumimoji="1" lang="zh-CN" altLang="en-US" sz="2800" b="1" dirty="0">
                <a:solidFill>
                  <a:srgbClr val="333399"/>
                </a:solidFill>
              </a:rPr>
              <a:t>个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66631"/>
              </p:ext>
            </p:extLst>
          </p:nvPr>
        </p:nvGraphicFramePr>
        <p:xfrm>
          <a:off x="564198" y="1519019"/>
          <a:ext cx="7543091" cy="15468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0210"/>
                <a:gridCol w="1483064"/>
                <a:gridCol w="1262886"/>
                <a:gridCol w="1716931"/>
              </a:tblGrid>
              <a:tr h="5144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实验项目名称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实验地点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限选人数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是否写报告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1619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光电效应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1419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否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1619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密立根油滴实验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1419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0" dirty="0" smtClean="0">
                          <a:effectLst/>
                        </a:rPr>
                        <a:t>是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564198" y="3372709"/>
            <a:ext cx="55919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333399"/>
                </a:solidFill>
                <a:latin typeface="Arial" charset="0"/>
              </a:rPr>
              <a:t>认知体验类</a:t>
            </a:r>
            <a:r>
              <a:rPr lang="zh-CN" altLang="en-US" sz="2800" b="1" dirty="0" smtClean="0">
                <a:solidFill>
                  <a:srgbClr val="333399"/>
                </a:solidFill>
                <a:latin typeface="Arial" charset="0"/>
              </a:rPr>
              <a:t>实验</a:t>
            </a:r>
            <a:r>
              <a:rPr kumimoji="1" lang="en-US" altLang="zh-CN" sz="2800" b="1" dirty="0" smtClean="0">
                <a:solidFill>
                  <a:srgbClr val="333399"/>
                </a:solidFill>
              </a:rPr>
              <a:t>2</a:t>
            </a:r>
            <a:r>
              <a:rPr kumimoji="1" lang="zh-CN" altLang="en-US" sz="2800" b="1" dirty="0">
                <a:solidFill>
                  <a:srgbClr val="333399"/>
                </a:solidFill>
              </a:rPr>
              <a:t>个（</a:t>
            </a:r>
            <a:r>
              <a:rPr kumimoji="1" lang="en-US" altLang="zh-CN" sz="2800" b="1" dirty="0">
                <a:solidFill>
                  <a:srgbClr val="333399"/>
                </a:solidFill>
              </a:rPr>
              <a:t>40</a:t>
            </a:r>
            <a:r>
              <a:rPr kumimoji="1" lang="zh-CN" altLang="en-US" sz="2800" b="1" dirty="0">
                <a:solidFill>
                  <a:srgbClr val="333399"/>
                </a:solidFill>
              </a:rPr>
              <a:t>余项</a:t>
            </a:r>
            <a:r>
              <a:rPr kumimoji="1" lang="zh-CN" altLang="en-US" sz="2800" b="1" dirty="0" smtClean="0">
                <a:solidFill>
                  <a:srgbClr val="333399"/>
                </a:solidFill>
              </a:rPr>
              <a:t>）</a:t>
            </a:r>
            <a:endParaRPr kumimoji="1" lang="zh-CN" altLang="en-US" sz="2800" b="1" dirty="0">
              <a:solidFill>
                <a:srgbClr val="333399"/>
              </a:solidFill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37497"/>
              </p:ext>
            </p:extLst>
          </p:nvPr>
        </p:nvGraphicFramePr>
        <p:xfrm>
          <a:off x="564198" y="3944498"/>
          <a:ext cx="7608203" cy="17887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6798"/>
                <a:gridCol w="1495866"/>
                <a:gridCol w="1273787"/>
                <a:gridCol w="1731752"/>
              </a:tblGrid>
              <a:tr h="5948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实验项目名称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实验地点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限选人数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是否写报告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693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生活中的物理实验</a:t>
                      </a:r>
                      <a:r>
                        <a:rPr lang="en-US" altLang="zh-CN" sz="2000" kern="0" dirty="0" smtClean="0">
                          <a:effectLst/>
                        </a:rPr>
                        <a:t>1</a:t>
                      </a:r>
                      <a:endParaRPr lang="zh-CN" altLang="en-US" sz="2000" kern="0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1204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20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0" dirty="0" smtClean="0">
                          <a:effectLst/>
                        </a:rPr>
                        <a:t>否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693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0" dirty="0" smtClean="0">
                          <a:effectLst/>
                        </a:rPr>
                        <a:t>生活中的物理实验</a:t>
                      </a:r>
                      <a:r>
                        <a:rPr lang="en-US" altLang="zh-CN" sz="2000" kern="0" dirty="0" smtClean="0">
                          <a:effectLst/>
                        </a:rPr>
                        <a:t>2</a:t>
                      </a:r>
                      <a:endParaRPr lang="zh-CN" altLang="en-US" sz="2000" kern="0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一教</a:t>
                      </a:r>
                      <a:r>
                        <a:rPr lang="en-US" sz="2000" kern="0" dirty="0" smtClean="0">
                          <a:effectLst/>
                        </a:rPr>
                        <a:t>1204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20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0" dirty="0" smtClean="0">
                          <a:effectLst/>
                        </a:rPr>
                        <a:t>是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358174" y="6130845"/>
            <a:ext cx="80648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FF0000"/>
                </a:solidFill>
              </a:rPr>
              <a:t>写报告是指需要</a:t>
            </a:r>
            <a:r>
              <a:rPr lang="zh-CN" altLang="en-US" sz="2000" dirty="0">
                <a:solidFill>
                  <a:srgbClr val="FF0000"/>
                </a:solidFill>
              </a:rPr>
              <a:t>书写完整的实验报告</a:t>
            </a:r>
            <a:r>
              <a:rPr lang="zh-CN" altLang="en-US" sz="2000" dirty="0" smtClean="0">
                <a:solidFill>
                  <a:srgbClr val="FF0000"/>
                </a:solidFill>
              </a:rPr>
              <a:t>，不写报告的实验需做基础的数据处理。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29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200" b="1" dirty="0" smtClean="0"/>
              <a:t>不确定度分析的意义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57313"/>
            <a:ext cx="8229600" cy="5143500"/>
          </a:xfrm>
        </p:spPr>
        <p:txBody>
          <a:bodyPr/>
          <a:lstStyle/>
          <a:p>
            <a:pPr marL="360000" indent="-360000"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zh-CN" altLang="en-US" sz="2800" b="1" dirty="0" smtClean="0"/>
              <a:t>不确定度表征测量结果的可靠程度，反映测量的精密度。</a:t>
            </a:r>
            <a:endParaRPr lang="en-US" altLang="zh-CN" sz="2800" b="1" dirty="0" smtClean="0"/>
          </a:p>
          <a:p>
            <a:pPr marL="720000" indent="0" eaLnBrk="1" hangingPunct="1">
              <a:lnSpc>
                <a:spcPct val="120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sz="2000" kern="1200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小球直径：（</a:t>
            </a:r>
            <a:r>
              <a:rPr lang="en-US" altLang="zh-CN" sz="2000" kern="1200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12.345</a:t>
            </a:r>
            <a:r>
              <a:rPr lang="en-US" altLang="zh-CN" sz="2000" kern="1200" dirty="0" smtClean="0">
                <a:solidFill>
                  <a:srgbClr val="000000"/>
                </a:solidFill>
                <a:latin typeface="Times New Roman" pitchFamily="18" charset="0"/>
              </a:rPr>
              <a:t>±0.006</a:t>
            </a:r>
            <a:r>
              <a:rPr lang="zh-CN" altLang="en-US" sz="2000" kern="1200" dirty="0" smtClean="0">
                <a:solidFill>
                  <a:srgbClr val="000000"/>
                </a:solidFill>
                <a:latin typeface="Times New Roman" pitchFamily="18" charset="0"/>
              </a:rPr>
              <a:t>）</a:t>
            </a:r>
            <a:r>
              <a:rPr lang="en-US" altLang="zh-CN" sz="2000" kern="1200" dirty="0" smtClean="0">
                <a:solidFill>
                  <a:srgbClr val="000000"/>
                </a:solidFill>
                <a:latin typeface="Times New Roman" pitchFamily="18" charset="0"/>
              </a:rPr>
              <a:t>cm     </a:t>
            </a:r>
            <a:r>
              <a:rPr lang="en-US" altLang="zh-CN" sz="2000" kern="1200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[12.339,12.351]    P=0.68</a:t>
            </a:r>
          </a:p>
          <a:p>
            <a:pPr marL="720000" indent="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2000" kern="1200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最大偏差：</a:t>
            </a:r>
            <a:r>
              <a:rPr lang="en-US" altLang="zh-CN" sz="2000" kern="1200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±0.018 cm   P=1</a:t>
            </a:r>
          </a:p>
          <a:p>
            <a:pPr marL="360000" indent="-360000" eaLnBrk="1" hangingPunct="1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n"/>
              <a:defRPr/>
            </a:pPr>
            <a:r>
              <a:rPr lang="zh-CN" altLang="en-US" sz="2800" b="1" dirty="0" smtClean="0"/>
              <a:t>根据对测量不确定度的要求设计实验方案，选择仪器和实验环境。</a:t>
            </a:r>
            <a:endParaRPr lang="en-US" altLang="zh-CN" sz="2800" b="1" dirty="0" smtClean="0"/>
          </a:p>
          <a:p>
            <a:pPr marL="360000" indent="-360000" eaLnBrk="1" hangingPunct="1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n"/>
              <a:defRPr/>
            </a:pPr>
            <a:r>
              <a:rPr lang="zh-CN" altLang="en-US" sz="2800" b="1" dirty="0" smtClean="0"/>
              <a:t>通过对不确定度大小及其成因的分析，找到影响实验精确度的原因并加以校正。</a:t>
            </a:r>
            <a:endParaRPr lang="en-US" altLang="zh-CN" sz="2800" b="1" dirty="0" smtClean="0"/>
          </a:p>
          <a:p>
            <a:pPr marL="720000" indent="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2400" kern="1200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氢同位素的发现</a:t>
            </a:r>
          </a:p>
        </p:txBody>
      </p:sp>
    </p:spTree>
    <p:extLst>
      <p:ext uri="{BB962C8B-B14F-4D97-AF65-F5344CB8AC3E}">
        <p14:creationId xmlns:p14="http://schemas.microsoft.com/office/powerpoint/2010/main" val="140417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580" y="980728"/>
            <a:ext cx="8445624" cy="792088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rgbClr val="00B0F0"/>
                </a:solidFill>
              </a:rPr>
              <a:t>氢同位素的</a:t>
            </a:r>
            <a:r>
              <a:rPr lang="zh-CN" altLang="en-US" sz="2800" dirty="0" smtClean="0">
                <a:solidFill>
                  <a:srgbClr val="00B0F0"/>
                </a:solidFill>
              </a:rPr>
              <a:t>发现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00580" y="2043336"/>
            <a:ext cx="8280920" cy="3353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 algn="just" defTabSz="121917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/>
                </a:solidFill>
                <a:latin typeface="Calibri"/>
              </a:rPr>
              <a:t>1913</a:t>
            </a:r>
            <a:r>
              <a:rPr lang="zh-CN" altLang="en-US" sz="2400" dirty="0">
                <a:solidFill>
                  <a:prstClr val="black"/>
                </a:solidFill>
                <a:latin typeface="Calibri"/>
              </a:rPr>
              <a:t>年纽约大学的科学家对纯水密度做了非常精密的测量，他们在报告中指出测量的不确定度为</a:t>
            </a:r>
            <a:r>
              <a:rPr lang="en-US" altLang="zh-CN" sz="2400" dirty="0">
                <a:solidFill>
                  <a:prstClr val="black"/>
                </a:solidFill>
                <a:latin typeface="Calibri"/>
              </a:rPr>
              <a:t>2X10</a:t>
            </a:r>
            <a:r>
              <a:rPr lang="en-US" altLang="zh-CN" sz="2400" baseline="30000" dirty="0">
                <a:solidFill>
                  <a:prstClr val="black"/>
                </a:solidFill>
                <a:latin typeface="Calibri"/>
              </a:rPr>
              <a:t>-7</a:t>
            </a:r>
            <a:r>
              <a:rPr lang="en-US" altLang="zh-CN" sz="2400" dirty="0">
                <a:solidFill>
                  <a:prstClr val="black"/>
                </a:solidFill>
                <a:latin typeface="Calibri"/>
              </a:rPr>
              <a:t>g/cm</a:t>
            </a:r>
            <a:r>
              <a:rPr lang="en-US" altLang="zh-CN" sz="2400" baseline="30000" dirty="0">
                <a:solidFill>
                  <a:prstClr val="black"/>
                </a:solidFill>
                <a:latin typeface="Calibri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Calibri"/>
              </a:rPr>
              <a:t>，而精制出的各种水样品的密度差不多有</a:t>
            </a:r>
            <a:r>
              <a:rPr lang="en-US" altLang="zh-CN" sz="2400" dirty="0">
                <a:solidFill>
                  <a:prstClr val="black"/>
                </a:solidFill>
                <a:latin typeface="Calibri"/>
              </a:rPr>
              <a:t>8X10</a:t>
            </a:r>
            <a:r>
              <a:rPr lang="en-US" altLang="zh-CN" sz="2400" baseline="30000" dirty="0">
                <a:solidFill>
                  <a:prstClr val="black"/>
                </a:solidFill>
                <a:latin typeface="Calibri"/>
              </a:rPr>
              <a:t>-7</a:t>
            </a:r>
            <a:r>
              <a:rPr lang="en-US" altLang="zh-CN" sz="2400" dirty="0">
                <a:solidFill>
                  <a:prstClr val="black"/>
                </a:solidFill>
                <a:latin typeface="Calibri"/>
              </a:rPr>
              <a:t>g/cm</a:t>
            </a:r>
            <a:r>
              <a:rPr lang="en-US" altLang="zh-CN" sz="2400" baseline="30000" dirty="0">
                <a:solidFill>
                  <a:prstClr val="black"/>
                </a:solidFill>
                <a:latin typeface="Calibri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Calibri"/>
              </a:rPr>
              <a:t>的变化，他们得出了各种纯水的密度是不一样的这一结论。这是证明同位素存在的最早的实验证据，引导科学家最终发现了氢的同位素氘和氚。</a:t>
            </a:r>
          </a:p>
        </p:txBody>
      </p:sp>
    </p:spTree>
    <p:extLst>
      <p:ext uri="{BB962C8B-B14F-4D97-AF65-F5344CB8AC3E}">
        <p14:creationId xmlns:p14="http://schemas.microsoft.com/office/powerpoint/2010/main" val="38786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4000" b="1" dirty="0" smtClean="0"/>
              <a:t>不确定度均分原理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19213"/>
            <a:ext cx="8229600" cy="5181600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spcBef>
                <a:spcPts val="1200"/>
              </a:spcBef>
              <a:buFontTx/>
              <a:buNone/>
            </a:pPr>
            <a:r>
              <a:rPr lang="en-US" altLang="zh-CN" sz="3600" dirty="0" smtClean="0"/>
              <a:t>         </a:t>
            </a:r>
            <a:r>
              <a:rPr lang="zh-CN" altLang="en-US" sz="2400" dirty="0" smtClean="0"/>
              <a:t>在间接测量中，每个独立测量量的不确定度都会对最终结果的不确定度有贡献。如果已知各测量量之间的函数关系，可写出不确定度传递公式，并按均分原理，将测量结果的总不确定度</a:t>
            </a:r>
            <a:r>
              <a:rPr lang="zh-CN" altLang="en-US" sz="2400" dirty="0" smtClean="0">
                <a:solidFill>
                  <a:srgbClr val="FF0000"/>
                </a:solidFill>
              </a:rPr>
              <a:t>均匀分配</a:t>
            </a:r>
            <a:r>
              <a:rPr lang="zh-CN" altLang="en-US" sz="2400" dirty="0" smtClean="0"/>
              <a:t>到各个分量中，由此分析各物理量的测量方法和使用的仪器，指导实验。</a:t>
            </a:r>
            <a:endParaRPr lang="en-US" altLang="zh-CN" sz="2400" dirty="0" smtClean="0"/>
          </a:p>
          <a:p>
            <a:pPr algn="just" eaLnBrk="1" hangingPunct="1">
              <a:lnSpc>
                <a:spcPct val="120000"/>
              </a:lnSpc>
              <a:spcBef>
                <a:spcPts val="1200"/>
              </a:spcBef>
              <a:buFontTx/>
              <a:buNone/>
            </a:pP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一般而言，这样做比较</a:t>
            </a:r>
            <a:r>
              <a:rPr lang="zh-CN" altLang="en-US" sz="2400" dirty="0" smtClean="0">
                <a:solidFill>
                  <a:srgbClr val="FF0000"/>
                </a:solidFill>
              </a:rPr>
              <a:t>经济合理</a:t>
            </a:r>
            <a:r>
              <a:rPr lang="zh-CN" altLang="en-US" sz="2400" dirty="0" smtClean="0"/>
              <a:t>，对测量结果影响较大的物理量，应采用精确度较高的仪器，而对测量结果影响不大的物理量，就不必追求过高精度仪器。</a:t>
            </a:r>
          </a:p>
        </p:txBody>
      </p:sp>
    </p:spTree>
    <p:extLst>
      <p:ext uri="{BB962C8B-B14F-4D97-AF65-F5344CB8AC3E}">
        <p14:creationId xmlns:p14="http://schemas.microsoft.com/office/powerpoint/2010/main" val="37409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800225" y="244475"/>
          <a:ext cx="13239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95" name="Equation" r:id="rId3" imgW="698197" imgH="393529" progId="Equation.DSMT4">
                  <p:embed/>
                </p:oleObj>
              </mc:Choice>
              <mc:Fallback>
                <p:oleObj name="Equation" r:id="rId3" imgW="698197" imgH="393529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244475"/>
                        <a:ext cx="1323975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8"/>
          <p:cNvGraphicFramePr>
            <a:graphicFrameLocks noChangeAspect="1"/>
          </p:cNvGraphicFramePr>
          <p:nvPr/>
        </p:nvGraphicFramePr>
        <p:xfrm>
          <a:off x="2819400" y="1328738"/>
          <a:ext cx="2008188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96" name="Equation" r:id="rId5" imgW="1079032" imgH="393529" progId="Equation.DSMT4">
                  <p:embed/>
                </p:oleObj>
              </mc:Choice>
              <mc:Fallback>
                <p:oleObj name="Equation" r:id="rId5" imgW="1079032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328738"/>
                        <a:ext cx="2008188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9"/>
          <p:cNvGraphicFramePr>
            <a:graphicFrameLocks noChangeAspect="1"/>
          </p:cNvGraphicFramePr>
          <p:nvPr/>
        </p:nvGraphicFramePr>
        <p:xfrm>
          <a:off x="3476625" y="261938"/>
          <a:ext cx="4865688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97" name="Equation" r:id="rId7" imgW="2616200" imgH="393700" progId="Equation.DSMT4">
                  <p:embed/>
                </p:oleObj>
              </mc:Choice>
              <mc:Fallback>
                <p:oleObj name="Equation" r:id="rId7" imgW="26162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25" y="261938"/>
                        <a:ext cx="4865688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10"/>
          <p:cNvGraphicFramePr>
            <a:graphicFrameLocks noChangeAspect="1"/>
          </p:cNvGraphicFramePr>
          <p:nvPr/>
        </p:nvGraphicFramePr>
        <p:xfrm>
          <a:off x="6096000" y="1085850"/>
          <a:ext cx="1677988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98" name="Equation" r:id="rId9" imgW="901309" imgH="812447" progId="Equation.DSMT4">
                  <p:embed/>
                </p:oleObj>
              </mc:Choice>
              <mc:Fallback>
                <p:oleObj name="Equation" r:id="rId9" imgW="901309" imgH="8124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085850"/>
                        <a:ext cx="1677988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11"/>
          <p:cNvGraphicFramePr>
            <a:graphicFrameLocks noChangeAspect="1"/>
          </p:cNvGraphicFramePr>
          <p:nvPr/>
        </p:nvGraphicFramePr>
        <p:xfrm>
          <a:off x="2968625" y="3133725"/>
          <a:ext cx="16557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99" name="Equation" r:id="rId11" imgW="888614" imgH="406224" progId="Equation.DSMT4">
                  <p:embed/>
                </p:oleObj>
              </mc:Choice>
              <mc:Fallback>
                <p:oleObj name="Equation" r:id="rId11" imgW="888614" imgH="4062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3133725"/>
                        <a:ext cx="16557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Rectangle 47"/>
          <p:cNvSpPr>
            <a:spLocks noChangeArrowheads="1"/>
          </p:cNvSpPr>
          <p:nvPr/>
        </p:nvSpPr>
        <p:spPr bwMode="auto">
          <a:xfrm>
            <a:off x="2895600" y="4149080"/>
            <a:ext cx="609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游标卡尺：</a:t>
            </a:r>
            <a:r>
              <a:rPr lang="en-US" altLang="zh-CN" sz="2000" dirty="0" smtClean="0">
                <a:solidFill>
                  <a:srgbClr val="000000"/>
                </a:solidFill>
                <a:ea typeface="黑体" panose="02010609060101010101" pitchFamily="49" charset="-122"/>
              </a:rPr>
              <a:t>125mm/0.02mm</a:t>
            </a:r>
            <a:r>
              <a:rPr lang="zh-CN" altLang="en-US" sz="2000" dirty="0" smtClean="0">
                <a:solidFill>
                  <a:srgbClr val="000000"/>
                </a:solidFill>
                <a:ea typeface="黑体" panose="02010609060101010101" pitchFamily="49" charset="-122"/>
              </a:rPr>
              <a:t>，</a:t>
            </a:r>
            <a:r>
              <a:rPr lang="el-GR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zh-CN" altLang="en-US" sz="20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仪</a:t>
            </a:r>
            <a:r>
              <a:rPr lang="en-US" altLang="zh-CN" sz="2000" dirty="0" smtClean="0">
                <a:solidFill>
                  <a:srgbClr val="000000"/>
                </a:solidFill>
                <a:ea typeface="黑体" panose="02010609060101010101" pitchFamily="49" charset="-122"/>
              </a:rPr>
              <a:t>=</a:t>
            </a:r>
            <a:r>
              <a:rPr lang="en-US" altLang="zh-CN" sz="2000" dirty="0" smtClean="0">
                <a:solidFill>
                  <a:srgbClr val="FF3300"/>
                </a:solidFill>
                <a:ea typeface="黑体" panose="02010609060101010101" pitchFamily="49" charset="-122"/>
              </a:rPr>
              <a:t>0.02 mm</a:t>
            </a: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</a:rPr>
            </a:b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</a:rPr>
              <a:t>	     </a:t>
            </a:r>
            <a:r>
              <a:rPr lang="en-US" altLang="zh-CN" sz="2000" dirty="0" smtClean="0">
                <a:solidFill>
                  <a:srgbClr val="000000"/>
                </a:solidFill>
                <a:ea typeface="黑体" panose="02010609060101010101" pitchFamily="49" charset="-122"/>
              </a:rPr>
              <a:t>300mm/0.02mm</a:t>
            </a:r>
            <a:r>
              <a:rPr lang="zh-CN" altLang="en-US" sz="2000" dirty="0" smtClean="0">
                <a:solidFill>
                  <a:srgbClr val="000000"/>
                </a:solidFill>
                <a:ea typeface="黑体" panose="02010609060101010101" pitchFamily="49" charset="-122"/>
              </a:rPr>
              <a:t>，</a:t>
            </a:r>
            <a:r>
              <a:rPr lang="el-GR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Δ</a:t>
            </a:r>
            <a:r>
              <a:rPr lang="zh-CN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仪</a:t>
            </a: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</a:rPr>
              <a:t>=</a:t>
            </a:r>
            <a:r>
              <a:rPr lang="en-US" altLang="zh-CN" sz="2000" dirty="0">
                <a:solidFill>
                  <a:srgbClr val="FF33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rgbClr val="FF3300"/>
                </a:solidFill>
                <a:ea typeface="黑体" panose="02010609060101010101" pitchFamily="49" charset="-122"/>
              </a:rPr>
              <a:t>0.05 mm</a:t>
            </a:r>
            <a:endParaRPr lang="en-US" altLang="zh-CN" sz="2000" dirty="0">
              <a:solidFill>
                <a:srgbClr val="FF33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螺旋测微器：</a:t>
            </a:r>
            <a:r>
              <a:rPr lang="en-US" altLang="zh-CN" sz="2000" dirty="0" smtClean="0">
                <a:solidFill>
                  <a:srgbClr val="000000"/>
                </a:solidFill>
                <a:ea typeface="黑体" panose="02010609060101010101" pitchFamily="49" charset="-122"/>
              </a:rPr>
              <a:t>25mm/0.01mm</a:t>
            </a:r>
            <a:r>
              <a:rPr lang="zh-CN" altLang="en-US" sz="2000" dirty="0" smtClean="0">
                <a:solidFill>
                  <a:srgbClr val="000000"/>
                </a:solidFill>
                <a:ea typeface="黑体" panose="02010609060101010101" pitchFamily="49" charset="-122"/>
              </a:rPr>
              <a:t>，</a:t>
            </a:r>
            <a:r>
              <a:rPr lang="el-GR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Δ</a:t>
            </a:r>
            <a:r>
              <a:rPr lang="zh-CN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仪</a:t>
            </a: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</a:rPr>
              <a:t>=</a:t>
            </a:r>
            <a:r>
              <a:rPr lang="en-US" altLang="zh-CN" sz="2000" dirty="0">
                <a:solidFill>
                  <a:srgbClr val="FF33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rgbClr val="FF3300"/>
                </a:solidFill>
                <a:ea typeface="黑体" panose="02010609060101010101" pitchFamily="49" charset="-122"/>
              </a:rPr>
              <a:t>0.004 mm</a:t>
            </a:r>
            <a:endParaRPr lang="en-US" altLang="zh-CN" sz="2000" dirty="0">
              <a:solidFill>
                <a:srgbClr val="FF3300"/>
              </a:solidFill>
              <a:ea typeface="黑体" panose="02010609060101010101" pitchFamily="49" charset="-122"/>
            </a:endParaRPr>
          </a:p>
        </p:txBody>
      </p:sp>
      <p:sp>
        <p:nvSpPr>
          <p:cNvPr id="47112" name="Rectangle 48"/>
          <p:cNvSpPr>
            <a:spLocks noChangeArrowheads="1"/>
          </p:cNvSpPr>
          <p:nvPr/>
        </p:nvSpPr>
        <p:spPr bwMode="auto">
          <a:xfrm>
            <a:off x="2895600" y="5578475"/>
            <a:ext cx="38100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3300"/>
                </a:solidFill>
                <a:ea typeface="黑体" panose="02010609060101010101" pitchFamily="49" charset="-122"/>
              </a:rPr>
              <a:t>高</a:t>
            </a:r>
            <a:r>
              <a:rPr lang="en-US" altLang="zh-CN" sz="2400" i="1" dirty="0">
                <a:solidFill>
                  <a:srgbClr val="FF3300"/>
                </a:solidFill>
                <a:ea typeface="黑体" panose="02010609060101010101" pitchFamily="49" charset="-122"/>
              </a:rPr>
              <a:t>h</a:t>
            </a:r>
            <a:r>
              <a:rPr lang="zh-CN" altLang="en-US" sz="2400" dirty="0">
                <a:solidFill>
                  <a:srgbClr val="FF3300"/>
                </a:solidFill>
                <a:ea typeface="黑体" panose="02010609060101010101" pitchFamily="49" charset="-122"/>
              </a:rPr>
              <a:t>用游标卡尺测量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3300"/>
                </a:solidFill>
                <a:ea typeface="黑体" panose="02010609060101010101" pitchFamily="49" charset="-122"/>
              </a:rPr>
              <a:t>直径</a:t>
            </a:r>
            <a:r>
              <a:rPr lang="en-US" altLang="zh-CN" sz="2400" i="1" dirty="0">
                <a:solidFill>
                  <a:srgbClr val="FF3300"/>
                </a:solidFill>
                <a:ea typeface="黑体" panose="02010609060101010101" pitchFamily="49" charset="-122"/>
              </a:rPr>
              <a:t>D</a:t>
            </a:r>
            <a:r>
              <a:rPr lang="zh-CN" altLang="en-US" sz="2400" dirty="0">
                <a:solidFill>
                  <a:srgbClr val="FF3300"/>
                </a:solidFill>
                <a:ea typeface="黑体" panose="02010609060101010101" pitchFamily="49" charset="-122"/>
              </a:rPr>
              <a:t>用螺旋测微器测量</a:t>
            </a:r>
          </a:p>
        </p:txBody>
      </p:sp>
      <p:sp>
        <p:nvSpPr>
          <p:cNvPr id="10" name="燕尾形箭头 9"/>
          <p:cNvSpPr/>
          <p:nvPr/>
        </p:nvSpPr>
        <p:spPr>
          <a:xfrm>
            <a:off x="2133600" y="1600200"/>
            <a:ext cx="457200" cy="304800"/>
          </a:xfrm>
          <a:prstGeom prst="notchedRight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燕尾形箭头 10"/>
          <p:cNvSpPr/>
          <p:nvPr/>
        </p:nvSpPr>
        <p:spPr>
          <a:xfrm>
            <a:off x="2133600" y="3352800"/>
            <a:ext cx="457200" cy="304800"/>
          </a:xfrm>
          <a:prstGeom prst="notchedRight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燕尾形箭头 11"/>
          <p:cNvSpPr/>
          <p:nvPr/>
        </p:nvSpPr>
        <p:spPr>
          <a:xfrm>
            <a:off x="5257800" y="1600200"/>
            <a:ext cx="457200" cy="304800"/>
          </a:xfrm>
          <a:prstGeom prst="notchedRight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燕尾形箭头 12"/>
          <p:cNvSpPr/>
          <p:nvPr/>
        </p:nvSpPr>
        <p:spPr>
          <a:xfrm>
            <a:off x="2133600" y="5791200"/>
            <a:ext cx="457200" cy="304800"/>
          </a:xfrm>
          <a:prstGeom prst="notchedRight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117" name="TextBox 13"/>
          <p:cNvSpPr txBox="1">
            <a:spLocks noChangeArrowheads="1"/>
          </p:cNvSpPr>
          <p:nvPr/>
        </p:nvSpPr>
        <p:spPr bwMode="auto">
          <a:xfrm>
            <a:off x="533400" y="1422400"/>
            <a:ext cx="61595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测量圆柱体体积的例子</a:t>
            </a:r>
          </a:p>
        </p:txBody>
      </p:sp>
    </p:spTree>
    <p:extLst>
      <p:ext uri="{BB962C8B-B14F-4D97-AF65-F5344CB8AC3E}">
        <p14:creationId xmlns:p14="http://schemas.microsoft.com/office/powerpoint/2010/main" val="18556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7"/>
          <p:cNvSpPr>
            <a:spLocks noChangeArrowheads="1"/>
          </p:cNvSpPr>
          <p:nvPr/>
        </p:nvSpPr>
        <p:spPr bwMode="auto">
          <a:xfrm>
            <a:off x="0" y="260648"/>
            <a:ext cx="59737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4400" dirty="0">
                <a:solidFill>
                  <a:srgbClr val="000000"/>
                </a:solidFill>
              </a:rPr>
              <a:t>单摆法测重力加速度</a:t>
            </a:r>
            <a:endParaRPr lang="zh-CN" altLang="en-US" sz="4400" i="1" dirty="0" smtClean="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592061"/>
            <a:ext cx="4110990" cy="44081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5656" y="597102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单摆结构示意图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5724128" y="59710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单摆实物图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64" y="1592060"/>
            <a:ext cx="2272772" cy="4252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08304" y="10037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摆线锁紧螺钉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16016" y="100373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摆线长度调节旋钮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6592187" y="1332283"/>
            <a:ext cx="1080120" cy="30055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505653" y="1345876"/>
            <a:ext cx="760993" cy="27126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2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706438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单摆实验原理</a:t>
            </a:r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149225" y="1279525"/>
            <a:ext cx="44989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mtClean="0">
                <a:solidFill>
                  <a:srgbClr val="000000"/>
                </a:solidFill>
              </a:rPr>
              <a:t>线的质量</a:t>
            </a:r>
            <a:r>
              <a:rPr lang="en-US" altLang="zh-CN" smtClean="0">
                <a:solidFill>
                  <a:srgbClr val="000000"/>
                </a:solidFill>
              </a:rPr>
              <a:t>&lt;&lt;</a:t>
            </a:r>
            <a:r>
              <a:rPr lang="zh-CN" altLang="en-US" smtClean="0">
                <a:solidFill>
                  <a:srgbClr val="000000"/>
                </a:solidFill>
              </a:rPr>
              <a:t>小球的质量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mtClean="0">
                <a:solidFill>
                  <a:srgbClr val="000000"/>
                </a:solidFill>
              </a:rPr>
              <a:t>球的直径</a:t>
            </a:r>
            <a:r>
              <a:rPr lang="en-US" altLang="zh-CN" smtClean="0">
                <a:solidFill>
                  <a:srgbClr val="000000"/>
                </a:solidFill>
              </a:rPr>
              <a:t>&lt;&lt;</a:t>
            </a:r>
            <a:r>
              <a:rPr lang="zh-CN" altLang="en-US" smtClean="0">
                <a:solidFill>
                  <a:srgbClr val="000000"/>
                </a:solidFill>
              </a:rPr>
              <a:t>线的长度</a:t>
            </a:r>
          </a:p>
        </p:txBody>
      </p:sp>
      <p:graphicFrame>
        <p:nvGraphicFramePr>
          <p:cNvPr id="99332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676400" y="4627563"/>
          <a:ext cx="4114800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49" name="Equation" r:id="rId3" imgW="1778000" imgH="469900" progId="Equation.DSMT4">
                  <p:embed/>
                </p:oleObj>
              </mc:Choice>
              <mc:Fallback>
                <p:oleObj name="Equation" r:id="rId3" imgW="1778000" imgH="4699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627563"/>
                        <a:ext cx="4114800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76200" y="2792413"/>
            <a:ext cx="55403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smtClean="0">
                <a:solidFill>
                  <a:srgbClr val="FF0000"/>
                </a:solidFill>
              </a:rPr>
              <a:t>忽略</a:t>
            </a:r>
            <a:r>
              <a:rPr lang="zh-CN" altLang="en-US" sz="2800" smtClean="0">
                <a:solidFill>
                  <a:srgbClr val="000000"/>
                </a:solidFill>
              </a:rPr>
              <a:t>：空气阻力、浮力、线的伸长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smtClean="0">
                <a:solidFill>
                  <a:srgbClr val="FF0000"/>
                </a:solidFill>
              </a:rPr>
              <a:t>近似</a:t>
            </a:r>
            <a:r>
              <a:rPr lang="zh-CN" altLang="en-US" sz="2800" smtClean="0">
                <a:solidFill>
                  <a:srgbClr val="000000"/>
                </a:solidFill>
              </a:rPr>
              <a:t>：小摆角作简谐振动</a:t>
            </a:r>
          </a:p>
        </p:txBody>
      </p:sp>
      <p:graphicFrame>
        <p:nvGraphicFramePr>
          <p:cNvPr id="99334" name="Object 6"/>
          <p:cNvGraphicFramePr>
            <a:graphicFrameLocks noChangeAspect="1"/>
          </p:cNvGraphicFramePr>
          <p:nvPr/>
        </p:nvGraphicFramePr>
        <p:xfrm>
          <a:off x="6821488" y="3914775"/>
          <a:ext cx="18891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50" name="Equation" r:id="rId5" imgW="88669" imgH="177338" progId="Equation.DSMT4">
                  <p:embed/>
                </p:oleObj>
              </mc:Choice>
              <mc:Fallback>
                <p:oleObj name="Equation" r:id="rId5" imgW="88669" imgH="17733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1488" y="3914775"/>
                        <a:ext cx="188912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6477000" y="1133475"/>
            <a:ext cx="23352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mtClean="0">
                <a:solidFill>
                  <a:srgbClr val="333399"/>
                </a:solidFill>
              </a:rPr>
              <a:t>无质量细线系一质点</a:t>
            </a:r>
          </a:p>
        </p:txBody>
      </p:sp>
      <p:sp>
        <p:nvSpPr>
          <p:cNvPr id="99336" name="Line 11"/>
          <p:cNvSpPr>
            <a:spLocks noChangeShapeType="1"/>
          </p:cNvSpPr>
          <p:nvPr/>
        </p:nvSpPr>
        <p:spPr bwMode="auto">
          <a:xfrm flipV="1">
            <a:off x="6821488" y="2573337"/>
            <a:ext cx="1566936" cy="1"/>
          </a:xfrm>
          <a:prstGeom prst="line">
            <a:avLst/>
          </a:prstGeom>
          <a:noFill/>
          <a:ln w="19050" cap="rnd">
            <a:solidFill>
              <a:schemeClr val="tx1"/>
            </a:solidFill>
            <a:round/>
            <a:headEnd/>
            <a:tailEnd/>
          </a:ln>
          <a:effectLst>
            <a:outerShdw blurRad="101600" dist="38100" dir="16200000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99337" name="Line 12"/>
          <p:cNvSpPr>
            <a:spLocks noChangeShapeType="1"/>
          </p:cNvSpPr>
          <p:nvPr/>
        </p:nvSpPr>
        <p:spPr bwMode="auto">
          <a:xfrm>
            <a:off x="7586663" y="2573338"/>
            <a:ext cx="0" cy="279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99338" name="Oval 13"/>
          <p:cNvSpPr>
            <a:spLocks noChangeArrowheads="1"/>
          </p:cNvSpPr>
          <p:nvPr/>
        </p:nvSpPr>
        <p:spPr bwMode="auto">
          <a:xfrm>
            <a:off x="7497763" y="5319713"/>
            <a:ext cx="179387" cy="17938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 smtClean="0">
              <a:solidFill>
                <a:srgbClr val="000000"/>
              </a:solidFill>
              <a:ea typeface="黑体" pitchFamily="49" charset="-122"/>
            </a:endParaRPr>
          </a:p>
        </p:txBody>
      </p:sp>
      <p:sp>
        <p:nvSpPr>
          <p:cNvPr id="99339" name="Line 14"/>
          <p:cNvSpPr>
            <a:spLocks noChangeShapeType="1"/>
          </p:cNvSpPr>
          <p:nvPr/>
        </p:nvSpPr>
        <p:spPr bwMode="auto">
          <a:xfrm>
            <a:off x="7586663" y="5319713"/>
            <a:ext cx="4508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99340" name="Line 15"/>
          <p:cNvSpPr>
            <a:spLocks noChangeShapeType="1"/>
          </p:cNvSpPr>
          <p:nvPr/>
        </p:nvSpPr>
        <p:spPr bwMode="auto">
          <a:xfrm>
            <a:off x="7586663" y="5499100"/>
            <a:ext cx="12604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99341" name="Line 16"/>
          <p:cNvSpPr>
            <a:spLocks noChangeShapeType="1"/>
          </p:cNvSpPr>
          <p:nvPr/>
        </p:nvSpPr>
        <p:spPr bwMode="auto">
          <a:xfrm>
            <a:off x="6853943" y="5408613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99342" name="Line 17"/>
          <p:cNvSpPr>
            <a:spLocks noChangeShapeType="1"/>
          </p:cNvSpPr>
          <p:nvPr/>
        </p:nvSpPr>
        <p:spPr bwMode="auto">
          <a:xfrm>
            <a:off x="7181850" y="2573338"/>
            <a:ext cx="0" cy="283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99343" name="Line 18"/>
          <p:cNvSpPr>
            <a:spLocks noChangeShapeType="1"/>
          </p:cNvSpPr>
          <p:nvPr/>
        </p:nvSpPr>
        <p:spPr bwMode="auto">
          <a:xfrm flipV="1">
            <a:off x="7902575" y="53197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99344" name="Object 7"/>
          <p:cNvGraphicFramePr>
            <a:graphicFrameLocks noChangeAspect="1"/>
          </p:cNvGraphicFramePr>
          <p:nvPr/>
        </p:nvGraphicFramePr>
        <p:xfrm>
          <a:off x="7993063" y="5184775"/>
          <a:ext cx="2968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51" name="Equation" r:id="rId7" imgW="139579" imgH="177646" progId="Equation.DSMT4">
                  <p:embed/>
                </p:oleObj>
              </mc:Choice>
              <mc:Fallback>
                <p:oleObj name="Equation" r:id="rId7" imgW="139579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3063" y="5184775"/>
                        <a:ext cx="296862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835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在实验方案设计中给出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800" dirty="0" smtClean="0"/>
              <a:t>利用不确定度均分原理设计</a:t>
            </a:r>
            <a:r>
              <a:rPr lang="zh-CN" altLang="en-US" sz="2800" dirty="0"/>
              <a:t>的过程</a:t>
            </a:r>
            <a:r>
              <a:rPr lang="zh-CN" altLang="en-US" sz="2800" dirty="0" smtClean="0"/>
              <a:t>（</a:t>
            </a:r>
            <a:r>
              <a:rPr lang="el-GR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&lt;1%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800" dirty="0" smtClean="0"/>
              <a:t>摆长至少需要多长？增加摆长是否可以提高测量精度？</a:t>
            </a:r>
            <a:endParaRPr lang="en-US" altLang="zh-CN" sz="2800" dirty="0" smtClean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800" dirty="0" smtClean="0"/>
              <a:t>摆长用什么仪器测量？需要用游标卡尺测量摆球直径吗？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800" dirty="0" smtClean="0"/>
              <a:t>至少需要测多少个周期？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41501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23892" y="94115"/>
            <a:ext cx="29642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单摆实验拓展</a:t>
            </a:r>
            <a:endParaRPr lang="zh-CN" altLang="en-US" sz="3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>
            <a:spLocks/>
          </p:cNvSpPr>
          <p:nvPr/>
        </p:nvSpPr>
        <p:spPr>
          <a:xfrm>
            <a:off x="1321588" y="1700808"/>
            <a:ext cx="7272808" cy="4260574"/>
          </a:xfrm>
          <a:prstGeom prst="rect">
            <a:avLst/>
          </a:prstGeom>
          <a:blipFill rotWithShape="1">
            <a:blip r:embed="rId2"/>
            <a:srcRect/>
            <a:stretch>
              <a:fillRect t="-12000" b="-12000"/>
            </a:stretch>
          </a:blip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矩形 1"/>
          <p:cNvSpPr/>
          <p:nvPr/>
        </p:nvSpPr>
        <p:spPr>
          <a:xfrm>
            <a:off x="467544" y="1010330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24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Tracker</a:t>
            </a:r>
            <a:r>
              <a:rPr lang="zh-CN" altLang="en-US" sz="24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软件追踪摆</a:t>
            </a:r>
            <a:r>
              <a:rPr lang="zh-CN" altLang="en-US" sz="2400" dirty="0" smtClean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球运动轨迹，测量重力加速度</a:t>
            </a:r>
            <a:r>
              <a:rPr lang="zh-CN" altLang="en-US" sz="24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7544" y="6165304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注：仅供有兴趣的同学选做。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1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23892" y="94115"/>
            <a:ext cx="29642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单摆实验拓展</a:t>
            </a:r>
            <a:endParaRPr lang="zh-CN" altLang="en-US" sz="3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44" y="1087462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视频追踪软件 </a:t>
            </a:r>
            <a:r>
              <a:rPr lang="en-US" altLang="zh-CN" sz="24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Tracker</a:t>
            </a:r>
            <a:r>
              <a:rPr lang="zh-CN" altLang="en-US" sz="24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及使用</a:t>
            </a:r>
            <a:r>
              <a:rPr lang="zh-CN" altLang="en-US" sz="2400" dirty="0" smtClean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简介下载地址：</a:t>
            </a:r>
            <a:endParaRPr lang="en-US" altLang="zh-CN" sz="2400" dirty="0" smtClean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/>
            <a:r>
              <a:rPr lang="en-US" altLang="zh-CN" sz="2400" dirty="0">
                <a:solidFill>
                  <a:prstClr val="black"/>
                </a:solidFill>
              </a:rPr>
              <a:t>https://jxzy.ustc.edu.cn/show_notice.aspx?id=216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7487979" cy="46400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9592" y="4005064"/>
            <a:ext cx="3708412" cy="1944216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1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dirty="0" smtClean="0"/>
              <a:t>自由落体</a:t>
            </a:r>
            <a:r>
              <a:rPr lang="zh-CN" altLang="en-US" dirty="0" smtClean="0"/>
              <a:t>法测重力加速度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8" y="1831975"/>
            <a:ext cx="5329237" cy="26685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800" b="1" dirty="0" smtClean="0">
                <a:cs typeface="Times New Roman" pitchFamily="18" charset="0"/>
              </a:rPr>
              <a:t>从起点开始下落距离不易测准</a:t>
            </a:r>
            <a:endParaRPr lang="en-US" altLang="zh-CN" sz="2800" b="1" dirty="0" smtClean="0">
              <a:cs typeface="Times New Roman" pitchFamily="18" charset="0"/>
            </a:endParaRPr>
          </a:p>
          <a:p>
            <a:pPr marL="54000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dirty="0" smtClean="0">
                <a:cs typeface="Times New Roman" pitchFamily="18" charset="0"/>
              </a:rPr>
              <a:t>下落的起始和终止位置不明确</a:t>
            </a:r>
            <a:endParaRPr lang="en-US" altLang="zh-CN" sz="2400" dirty="0" smtClean="0">
              <a:cs typeface="Times New Roman" pitchFamily="18" charset="0"/>
            </a:endParaRPr>
          </a:p>
          <a:p>
            <a:pPr eaLnBrk="1" fontAlgn="auto" hangingPunct="1">
              <a:spcBef>
                <a:spcPts val="180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cs typeface="Times New Roman" pitchFamily="18" charset="0"/>
              </a:rPr>
              <a:t>从起点开始下落时间不易测准</a:t>
            </a:r>
            <a:endParaRPr lang="en-US" altLang="zh-CN" sz="2800" b="1" dirty="0" smtClean="0">
              <a:cs typeface="Times New Roman" pitchFamily="18" charset="0"/>
            </a:endParaRPr>
          </a:p>
          <a:p>
            <a:pPr marL="54000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zh-CN" sz="2400" dirty="0" smtClean="0"/>
              <a:t>由于电磁铁有剩磁，因此小球下落的初始时间不准确</a:t>
            </a:r>
            <a:endParaRPr lang="zh-CN" altLang="en-US" sz="2800" dirty="0"/>
          </a:p>
        </p:txBody>
      </p:sp>
      <p:pic>
        <p:nvPicPr>
          <p:cNvPr id="9728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2071688"/>
            <a:ext cx="2928937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431945" y="564356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实验装置结构示意图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3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IYPT2022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系列实验 </a:t>
            </a:r>
            <a:r>
              <a:rPr lang="en-US" altLang="zh-CN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17</a:t>
            </a:r>
            <a:r>
              <a:rPr lang="zh-CN" altLang="en-US" sz="2800" b="1" dirty="0" smtClean="0">
                <a:solidFill>
                  <a:srgbClr val="5B9BD5"/>
                </a:solidFill>
                <a:latin typeface="宋体" panose="02010600030101010101" pitchFamily="2" charset="-122"/>
              </a:rPr>
              <a:t>项</a:t>
            </a:r>
            <a:endParaRPr lang="en-US" altLang="zh-CN" sz="2800" b="1" dirty="0">
              <a:solidFill>
                <a:srgbClr val="5B9BD5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289" y="783654"/>
            <a:ext cx="4870079" cy="5904656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182190" y="1405682"/>
            <a:ext cx="3980266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/>
                <a:ea typeface="宋体" panose="02010600030101010101" pitchFamily="2" charset="-122"/>
              </a:rPr>
              <a:t>同一课堂内自由组队，两个人一队。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Schoolbook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ysClr val="windowText" lastClr="000000"/>
                </a:solidFill>
                <a:latin typeface="Century Schoolbook"/>
                <a:ea typeface="宋体" panose="02010600030101010101" pitchFamily="2" charset="-122"/>
              </a:rPr>
              <a:t>每</a:t>
            </a:r>
            <a:r>
              <a:rPr lang="zh-CN" altLang="en-US" sz="2000" dirty="0">
                <a:solidFill>
                  <a:sysClr val="windowText" lastClr="000000"/>
                </a:solidFill>
                <a:latin typeface="Century Schoolbook"/>
                <a:ea typeface="宋体" panose="02010600030101010101" pitchFamily="2" charset="-122"/>
              </a:rPr>
              <a:t>队从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/>
                <a:ea typeface="宋体" panose="02010600030101010101" pitchFamily="2" charset="-122"/>
              </a:rPr>
              <a:t>17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/>
                <a:ea typeface="宋体" panose="02010600030101010101" pitchFamily="2" charset="-122"/>
              </a:rPr>
              <a:t>个题目中选择一个题目。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Schoolbook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ysClr val="windowText" lastClr="000000"/>
                </a:solidFill>
                <a:latin typeface="Century Schoolbook"/>
                <a:ea typeface="宋体" panose="02010600030101010101" pitchFamily="2" charset="-122"/>
              </a:rPr>
              <a:t>等效为</a:t>
            </a:r>
            <a:r>
              <a:rPr lang="zh-CN" altLang="en-US" sz="2000" dirty="0" smtClean="0">
                <a:solidFill>
                  <a:srgbClr val="00B0F0"/>
                </a:solidFill>
                <a:latin typeface="Century Schoolbook"/>
                <a:ea typeface="宋体" panose="02010600030101010101" pitchFamily="2" charset="-122"/>
              </a:rPr>
              <a:t>两个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Century Schoolbook"/>
                <a:ea typeface="宋体" panose="02010600030101010101" pitchFamily="2" charset="-122"/>
              </a:rPr>
              <a:t>实验项目，预约时请预约</a:t>
            </a:r>
            <a:r>
              <a:rPr lang="en-US" altLang="zh-CN" sz="2000" dirty="0" smtClean="0">
                <a:solidFill>
                  <a:srgbClr val="00B0F0"/>
                </a:solidFill>
                <a:latin typeface="Century Schoolbook"/>
                <a:ea typeface="宋体" panose="02010600030101010101" pitchFamily="2" charset="-122"/>
              </a:rPr>
              <a:t>IYPT</a:t>
            </a:r>
            <a:r>
              <a:rPr lang="zh-CN" altLang="en-US" sz="2000" dirty="0" smtClean="0">
                <a:solidFill>
                  <a:srgbClr val="00B0F0"/>
                </a:solidFill>
                <a:latin typeface="Century Schoolbook"/>
                <a:ea typeface="宋体" panose="02010600030101010101" pitchFamily="2" charset="-122"/>
              </a:rPr>
              <a:t>实验</a:t>
            </a:r>
            <a:r>
              <a:rPr lang="en-US" altLang="zh-CN" sz="2000" dirty="0" smtClean="0">
                <a:solidFill>
                  <a:srgbClr val="00B0F0"/>
                </a:solidFill>
                <a:latin typeface="Century Schoolbook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ysClr val="windowText" lastClr="000000"/>
                </a:solidFill>
                <a:latin typeface="Century Schoolbook"/>
                <a:ea typeface="宋体" panose="02010600030101010101" pitchFamily="2" charset="-122"/>
              </a:rPr>
              <a:t>和</a:t>
            </a:r>
            <a:r>
              <a:rPr lang="en-US" altLang="zh-CN" sz="2000" dirty="0" smtClean="0">
                <a:solidFill>
                  <a:srgbClr val="00B0F0"/>
                </a:solidFill>
                <a:latin typeface="Century Schoolbook"/>
                <a:ea typeface="宋体" panose="02010600030101010101" pitchFamily="2" charset="-122"/>
              </a:rPr>
              <a:t>IYPT</a:t>
            </a:r>
            <a:r>
              <a:rPr lang="zh-CN" altLang="en-US" sz="2000" dirty="0" smtClean="0">
                <a:solidFill>
                  <a:srgbClr val="00B0F0"/>
                </a:solidFill>
                <a:latin typeface="Century Schoolbook"/>
                <a:ea typeface="宋体" panose="02010600030101010101" pitchFamily="2" charset="-122"/>
              </a:rPr>
              <a:t>实验</a:t>
            </a:r>
            <a:r>
              <a:rPr lang="en-US" altLang="zh-CN" sz="2000" dirty="0" smtClean="0">
                <a:solidFill>
                  <a:srgbClr val="00B0F0"/>
                </a:solidFill>
                <a:latin typeface="Century Schoolbook"/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Century Schoolbook"/>
                <a:ea typeface="宋体" panose="02010600030101010101" pitchFamily="2" charset="-122"/>
              </a:rPr>
              <a:t>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Schoolbook"/>
              <a:ea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/>
                <a:ea typeface="宋体" panose="02010600030101010101" pitchFamily="2" charset="-122"/>
              </a:rPr>
              <a:t>学期末组织答辩，评定成绩。</a:t>
            </a:r>
          </a:p>
        </p:txBody>
      </p:sp>
    </p:spTree>
    <p:extLst>
      <p:ext uri="{BB962C8B-B14F-4D97-AF65-F5344CB8AC3E}">
        <p14:creationId xmlns:p14="http://schemas.microsoft.com/office/powerpoint/2010/main" val="311315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233" y="260648"/>
            <a:ext cx="8713788" cy="142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3200" b="1" dirty="0">
                <a:solidFill>
                  <a:srgbClr val="00B0F0"/>
                </a:solidFill>
                <a:latin typeface="宋体"/>
                <a:ea typeface="宋体"/>
              </a:rPr>
              <a:t>下周先</a:t>
            </a:r>
            <a:r>
              <a:rPr lang="zh-CN" altLang="en-US" sz="3200" b="1" dirty="0" smtClean="0">
                <a:solidFill>
                  <a:srgbClr val="00B0F0"/>
                </a:solidFill>
                <a:latin typeface="宋体"/>
                <a:ea typeface="宋体"/>
              </a:rPr>
              <a:t>上绪论课（时间、地点）</a:t>
            </a:r>
            <a:endParaRPr lang="en-US" altLang="zh-CN" sz="3200" b="1" dirty="0" smtClean="0">
              <a:solidFill>
                <a:srgbClr val="00B0F0"/>
              </a:solidFill>
              <a:latin typeface="宋体"/>
              <a:ea typeface="宋体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3200" b="1" dirty="0" smtClean="0">
                <a:solidFill>
                  <a:srgbClr val="00B0F0"/>
                </a:solidFill>
                <a:latin typeface="宋体"/>
                <a:ea typeface="宋体"/>
              </a:rPr>
              <a:t>再完成预备实验（查看预约选课系统安排）。</a:t>
            </a:r>
            <a:endParaRPr lang="en-US" altLang="zh-CN" sz="3200" b="1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101379" name="Text Box 4"/>
          <p:cNvSpPr txBox="1">
            <a:spLocks noChangeArrowheads="1"/>
          </p:cNvSpPr>
          <p:nvPr/>
        </p:nvSpPr>
        <p:spPr bwMode="auto">
          <a:xfrm>
            <a:off x="1115616" y="5301208"/>
            <a:ext cx="5112568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rgbClr val="FF3300"/>
                </a:solidFill>
                <a:latin typeface="宋体"/>
                <a:ea typeface="宋体"/>
              </a:rPr>
              <a:t>实验方案设计在</a:t>
            </a:r>
            <a:r>
              <a:rPr lang="zh-CN" altLang="en-US" sz="2800" dirty="0" smtClean="0">
                <a:solidFill>
                  <a:srgbClr val="FF3300"/>
                </a:solidFill>
                <a:latin typeface="宋体"/>
                <a:ea typeface="宋体"/>
              </a:rPr>
              <a:t>实验前提交；</a:t>
            </a:r>
            <a:endParaRPr lang="en-US" altLang="zh-CN" sz="2800" dirty="0" smtClean="0">
              <a:solidFill>
                <a:srgbClr val="FF3300"/>
              </a:solidFill>
              <a:latin typeface="宋体"/>
              <a:ea typeface="宋体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3300"/>
                </a:solidFill>
                <a:latin typeface="宋体"/>
                <a:ea typeface="宋体"/>
              </a:rPr>
              <a:t>没有</a:t>
            </a:r>
            <a:r>
              <a:rPr lang="zh-CN" altLang="en-US" sz="2800" dirty="0">
                <a:solidFill>
                  <a:srgbClr val="FF3300"/>
                </a:solidFill>
                <a:latin typeface="宋体"/>
                <a:ea typeface="宋体"/>
              </a:rPr>
              <a:t>设计实验方案</a:t>
            </a:r>
            <a:r>
              <a:rPr lang="zh-CN" altLang="en-US" sz="2800" dirty="0" smtClean="0">
                <a:solidFill>
                  <a:srgbClr val="FF3300"/>
                </a:solidFill>
                <a:latin typeface="宋体"/>
                <a:ea typeface="宋体"/>
              </a:rPr>
              <a:t>不能做实验！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4647" y="2036015"/>
            <a:ext cx="8640960" cy="297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宋体"/>
                <a:ea typeface="宋体"/>
              </a:rPr>
              <a:t>预备实验预习内容及要求：</a:t>
            </a:r>
            <a:endParaRPr lang="en-US" altLang="zh-CN" sz="2800" b="1" dirty="0">
              <a:solidFill>
                <a:srgbClr val="000000"/>
              </a:solidFill>
              <a:latin typeface="宋体"/>
              <a:ea typeface="宋体"/>
            </a:endParaRPr>
          </a:p>
          <a:p>
            <a:pPr marL="540000" indent="-5400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宋体"/>
              </a:rPr>
              <a:t>从预约选课系统下载</a:t>
            </a:r>
            <a:r>
              <a:rPr lang="en-US" altLang="zh-CN" sz="2400" dirty="0" smtClean="0">
                <a:solidFill>
                  <a:srgbClr val="000000"/>
                </a:solidFill>
                <a:latin typeface="宋体"/>
              </a:rPr>
              <a:t>《</a:t>
            </a:r>
            <a:r>
              <a:rPr lang="zh-CN" altLang="en-US" sz="2400" dirty="0" smtClean="0">
                <a:solidFill>
                  <a:srgbClr val="00B0F0"/>
                </a:solidFill>
                <a:latin typeface="宋体"/>
              </a:rPr>
              <a:t>重力加速度的测量</a:t>
            </a:r>
            <a:r>
              <a:rPr lang="en-US" altLang="zh-CN" sz="2400" dirty="0" smtClean="0">
                <a:solidFill>
                  <a:srgbClr val="000000"/>
                </a:solidFill>
                <a:latin typeface="宋体"/>
              </a:rPr>
              <a:t>》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</a:rPr>
              <a:t>讲义，预习实验内容：“自由落体法测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重力加速度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</a:rPr>
              <a:t>”、“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单摆法测重力加速度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</a:rPr>
              <a:t>” 。</a:t>
            </a:r>
            <a:endParaRPr lang="en-US" altLang="zh-CN" sz="2400" dirty="0">
              <a:solidFill>
                <a:srgbClr val="000000"/>
              </a:solidFill>
              <a:latin typeface="宋体"/>
            </a:endParaRPr>
          </a:p>
          <a:p>
            <a:pPr marL="540000" indent="-5400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宋体"/>
              </a:rPr>
              <a:t>请参考讲义附件“不确定度均分原理”写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一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</a:rPr>
              <a:t>份</a:t>
            </a:r>
            <a:r>
              <a:rPr lang="en-US" altLang="zh-CN" sz="2400" dirty="0" smtClean="0">
                <a:solidFill>
                  <a:srgbClr val="000000"/>
                </a:solidFill>
                <a:latin typeface="宋体"/>
              </a:rPr>
              <a:t>《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单摆法测重力加速度</a:t>
            </a:r>
            <a:r>
              <a:rPr lang="en-US" altLang="zh-CN" sz="2400" dirty="0" smtClean="0">
                <a:solidFill>
                  <a:srgbClr val="000000"/>
                </a:solidFill>
                <a:latin typeface="宋体"/>
              </a:rPr>
              <a:t>》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</a:rPr>
              <a:t>的实验方案设计（</a:t>
            </a:r>
            <a:r>
              <a:rPr lang="en-US" altLang="zh-CN" sz="2400" dirty="0" smtClean="0">
                <a:solidFill>
                  <a:srgbClr val="00B0F0"/>
                </a:solidFill>
                <a:latin typeface="宋体"/>
              </a:rPr>
              <a:t>15</a:t>
            </a:r>
            <a:r>
              <a:rPr lang="zh-CN" altLang="en-US" sz="2400" dirty="0" smtClean="0">
                <a:solidFill>
                  <a:srgbClr val="00B0F0"/>
                </a:solidFill>
                <a:latin typeface="宋体"/>
              </a:rPr>
              <a:t>分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</a:rPr>
              <a:t>）。</a:t>
            </a:r>
            <a:endParaRPr lang="en-US" altLang="zh-CN" sz="2400" dirty="0">
              <a:solidFill>
                <a:srgbClr val="000000"/>
              </a:solidFill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9516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eaLnBrk="1" hangingPunct="1"/>
            <a:endParaRPr lang="en-US" altLang="zh-CN" sz="4000" smtClean="0"/>
          </a:p>
          <a:p>
            <a:pPr eaLnBrk="1" hangingPunct="1"/>
            <a:endParaRPr lang="en-US" altLang="zh-CN" sz="4000" smtClean="0"/>
          </a:p>
          <a:p>
            <a:pPr algn="ctr" eaLnBrk="1" hangingPunct="1">
              <a:buFontTx/>
              <a:buNone/>
            </a:pPr>
            <a:r>
              <a:rPr lang="zh-CN" altLang="en-US" sz="8800" i="1" smtClean="0">
                <a:solidFill>
                  <a:srgbClr val="FFC000"/>
                </a:solidFill>
                <a:latin typeface="华文新魏" pitchFamily="2" charset="-122"/>
                <a:ea typeface="华文新魏" pitchFamily="2" charset="-122"/>
              </a:rPr>
              <a:t>谢 谢 </a:t>
            </a:r>
            <a:r>
              <a:rPr lang="en-US" altLang="zh-CN" sz="8800" i="1" smtClean="0">
                <a:solidFill>
                  <a:srgbClr val="FFC000"/>
                </a:solidFill>
                <a:latin typeface="华文新魏" pitchFamily="2" charset="-122"/>
                <a:ea typeface="华文新魏" pitchFamily="2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00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365" y="348679"/>
            <a:ext cx="9144163" cy="461665"/>
            <a:chOff x="427383" y="763200"/>
            <a:chExt cx="11688417" cy="461665"/>
          </a:xfrm>
        </p:grpSpPr>
        <p:sp>
          <p:nvSpPr>
            <p:cNvPr id="10" name="矩形 9"/>
            <p:cNvSpPr/>
            <p:nvPr/>
          </p:nvSpPr>
          <p:spPr>
            <a:xfrm>
              <a:off x="10249235" y="763200"/>
              <a:ext cx="1866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USTC</a:t>
              </a:r>
              <a:endParaRPr lang="zh-CN" alt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7383" y="1103243"/>
              <a:ext cx="11191460" cy="740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80365" y="0"/>
            <a:ext cx="8242704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《</a:t>
            </a: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大学物理</a:t>
            </a:r>
            <a:r>
              <a:rPr lang="en-US" altLang="zh-CN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基础实验</a:t>
            </a:r>
            <a:r>
              <a:rPr lang="en-US" altLang="zh-CN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》</a:t>
            </a:r>
            <a:r>
              <a:rPr lang="zh-CN" altLang="en-US" sz="2800" b="1" dirty="0">
                <a:solidFill>
                  <a:srgbClr val="5B9BD5"/>
                </a:solidFill>
                <a:latin typeface="宋体" panose="02010600030101010101" pitchFamily="2" charset="-122"/>
              </a:rPr>
              <a:t>课表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495"/>
            <a:ext cx="9144000" cy="500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5822</TotalTime>
  <Words>4120</Words>
  <Application>Microsoft Office PowerPoint</Application>
  <PresentationFormat>全屏显示(4:3)</PresentationFormat>
  <Paragraphs>800</Paragraphs>
  <Slides>81</Slides>
  <Notes>12</Notes>
  <HiddenSlides>0</HiddenSlides>
  <MMClips>0</MMClips>
  <ScaleCrop>false</ScaleCrop>
  <HeadingPairs>
    <vt:vector size="6" baseType="variant">
      <vt:variant>
        <vt:lpstr>主题</vt:lpstr>
      </vt:variant>
      <vt:variant>
        <vt:i4>10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81</vt:i4>
      </vt:variant>
    </vt:vector>
  </HeadingPairs>
  <TitlesOfParts>
    <vt:vector size="95" baseType="lpstr">
      <vt:lpstr>默认设计模板</vt:lpstr>
      <vt:lpstr>4_默认设计模板</vt:lpstr>
      <vt:lpstr>2_默认设计模板</vt:lpstr>
      <vt:lpstr>4_Office 主题​​</vt:lpstr>
      <vt:lpstr>8_默认设计模板</vt:lpstr>
      <vt:lpstr>1_Office 主题​​</vt:lpstr>
      <vt:lpstr>9_默认设计模板</vt:lpstr>
      <vt:lpstr>2_Office 主题​​</vt:lpstr>
      <vt:lpstr>10_默认设计模板</vt:lpstr>
      <vt:lpstr>3_Office 主题​​</vt:lpstr>
      <vt:lpstr>Image</vt:lpstr>
      <vt:lpstr>Equation</vt:lpstr>
      <vt:lpstr>公式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上课时间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实验纪律</vt:lpstr>
      <vt:lpstr>接下来：        不确定度分析</vt:lpstr>
      <vt:lpstr>PowerPoint 演示文稿</vt:lpstr>
      <vt:lpstr>正确度、精密度、精确度</vt:lpstr>
      <vt:lpstr>误差的来源</vt:lpstr>
      <vt:lpstr>误差类别</vt:lpstr>
      <vt:lpstr>PowerPoint 演示文稿</vt:lpstr>
      <vt:lpstr>系统误差</vt:lpstr>
      <vt:lpstr>系统误差 </vt:lpstr>
      <vt:lpstr>PowerPoint 演示文稿</vt:lpstr>
      <vt:lpstr>PowerPoint 演示文稿</vt:lpstr>
      <vt:lpstr>测量的不确定度</vt:lpstr>
      <vt:lpstr>物理量Y</vt:lpstr>
      <vt:lpstr>不确定度的估计</vt:lpstr>
      <vt:lpstr>PowerPoint 演示文稿</vt:lpstr>
      <vt:lpstr>PowerPoint 演示文稿</vt:lpstr>
      <vt:lpstr>B类不确定度</vt:lpstr>
      <vt:lpstr>PowerPoint 演示文稿</vt:lpstr>
      <vt:lpstr>各种仪器的最大允差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测量结果的表示:  </vt:lpstr>
      <vt:lpstr>PowerPoint 演示文稿</vt:lpstr>
      <vt:lpstr>间接测量:  不确定度的传递</vt:lpstr>
      <vt:lpstr>推导不确定度传递公式流程</vt:lpstr>
      <vt:lpstr>PowerPoint 演示文稿</vt:lpstr>
      <vt:lpstr>常用函数不确定度传递公式</vt:lpstr>
      <vt:lpstr>最大不确定度（仅用于设计！） 在很多情况下,往往只需粗略估计不确定的大小,可采用较为保守的线性(算术)合成法则</vt:lpstr>
      <vt:lpstr>常用函数的最大不确定度算术合成公式</vt:lpstr>
      <vt:lpstr>不确定度分析的意义</vt:lpstr>
      <vt:lpstr>氢同位素的发现</vt:lpstr>
      <vt:lpstr>不确定度均分原理</vt:lpstr>
      <vt:lpstr>PowerPoint 演示文稿</vt:lpstr>
      <vt:lpstr>PowerPoint 演示文稿</vt:lpstr>
      <vt:lpstr>单摆实验原理</vt:lpstr>
      <vt:lpstr>在实验方案设计中给出</vt:lpstr>
      <vt:lpstr>PowerPoint 演示文稿</vt:lpstr>
      <vt:lpstr>PowerPoint 演示文稿</vt:lpstr>
      <vt:lpstr>自由落体法测重力加速度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user</cp:lastModifiedBy>
  <cp:revision>439</cp:revision>
  <cp:lastPrinted>2022-03-03T09:15:03Z</cp:lastPrinted>
  <dcterms:created xsi:type="dcterms:W3CDTF">1601-01-01T00:00:00Z</dcterms:created>
  <dcterms:modified xsi:type="dcterms:W3CDTF">2022-03-10T15:28:57Z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